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7" r:id="rId2"/>
    <p:sldId id="256" r:id="rId3"/>
    <p:sldId id="258" r:id="rId4"/>
    <p:sldId id="259" r:id="rId5"/>
    <p:sldId id="280" r:id="rId6"/>
    <p:sldId id="262" r:id="rId7"/>
    <p:sldId id="261" r:id="rId8"/>
    <p:sldId id="265" r:id="rId9"/>
    <p:sldId id="268" r:id="rId10"/>
    <p:sldId id="263" r:id="rId11"/>
    <p:sldId id="266" r:id="rId12"/>
    <p:sldId id="269" r:id="rId13"/>
    <p:sldId id="270" r:id="rId14"/>
    <p:sldId id="271" r:id="rId15"/>
    <p:sldId id="272" r:id="rId16"/>
    <p:sldId id="289" r:id="rId17"/>
    <p:sldId id="274" r:id="rId18"/>
    <p:sldId id="275" r:id="rId19"/>
    <p:sldId id="276" r:id="rId20"/>
    <p:sldId id="277" r:id="rId21"/>
    <p:sldId id="278" r:id="rId22"/>
    <p:sldId id="279" r:id="rId23"/>
    <p:sldId id="281" r:id="rId24"/>
    <p:sldId id="282" r:id="rId25"/>
    <p:sldId id="283" r:id="rId26"/>
    <p:sldId id="290" r:id="rId27"/>
    <p:sldId id="284" r:id="rId28"/>
    <p:sldId id="285" r:id="rId29"/>
    <p:sldId id="286" r:id="rId30"/>
    <p:sldId id="287" r:id="rId31"/>
    <p:sldId id="288"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8765DF8-A834-4E60-B0FD-3D7A645AB5D5}" type="datetimeFigureOut">
              <a:rPr lang="it-IT" smtClean="0"/>
              <a:t>18/02/2026</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719529-18F8-4BB7-8D0D-D177C9602BC7}"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8765DF8-A834-4E60-B0FD-3D7A645AB5D5}" type="datetimeFigureOut">
              <a:rPr lang="it-IT" smtClean="0"/>
              <a:t>18/02/2026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19529-18F8-4BB7-8D0D-D177C9602BC7}"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F8765DF8-A834-4E60-B0FD-3D7A645AB5D5}" type="datetimeFigureOut">
              <a:rPr lang="it-IT" smtClean="0"/>
              <a:t>18/02/2026</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A1719529-18F8-4BB7-8D0D-D177C9602BC7}"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F8765DF8-A834-4E60-B0FD-3D7A645AB5D5}" type="datetimeFigureOut">
              <a:rPr lang="it-IT" smtClean="0"/>
              <a:t>18/02/2026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A1719529-18F8-4BB7-8D0D-D177C9602BC7}" type="slidenum">
              <a:rPr lang="it-IT" smtClean="0"/>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F8765DF8-A834-4E60-B0FD-3D7A645AB5D5}" type="datetimeFigureOut">
              <a:rPr lang="it-IT" smtClean="0"/>
              <a:t>18/02/2026</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719529-18F8-4BB7-8D0D-D177C9602BC7}" type="slidenum">
              <a:rPr lang="it-IT" smtClean="0"/>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F8765DF8-A834-4E60-B0FD-3D7A645AB5D5}" type="datetimeFigureOut">
              <a:rPr lang="it-IT" smtClean="0"/>
              <a:t>18/02/2026</a:t>
            </a:fld>
            <a:endParaRPr lang="it-IT"/>
          </a:p>
        </p:txBody>
      </p:sp>
      <p:sp>
        <p:nvSpPr>
          <p:cNvPr id="10" name="Segnaposto numero diapositiva 9"/>
          <p:cNvSpPr>
            <a:spLocks noGrp="1"/>
          </p:cNvSpPr>
          <p:nvPr>
            <p:ph type="sldNum" sz="quarter" idx="16"/>
          </p:nvPr>
        </p:nvSpPr>
        <p:spPr/>
        <p:txBody>
          <a:bodyPr rtlCol="0"/>
          <a:lstStyle/>
          <a:p>
            <a:fld id="{A1719529-18F8-4BB7-8D0D-D177C9602BC7}" type="slidenum">
              <a:rPr lang="it-IT" smtClean="0"/>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F8765DF8-A834-4E60-B0FD-3D7A645AB5D5}" type="datetimeFigureOut">
              <a:rPr lang="it-IT" smtClean="0"/>
              <a:t>18/02/2026</a:t>
            </a:fld>
            <a:endParaRPr lang="it-IT"/>
          </a:p>
        </p:txBody>
      </p:sp>
      <p:sp>
        <p:nvSpPr>
          <p:cNvPr id="12" name="Segnaposto numero diapositiva 11"/>
          <p:cNvSpPr>
            <a:spLocks noGrp="1"/>
          </p:cNvSpPr>
          <p:nvPr>
            <p:ph type="sldNum" sz="quarter" idx="16"/>
          </p:nvPr>
        </p:nvSpPr>
        <p:spPr/>
        <p:txBody>
          <a:bodyPr rtlCol="0"/>
          <a:lstStyle/>
          <a:p>
            <a:fld id="{A1719529-18F8-4BB7-8D0D-D177C9602BC7}" type="slidenum">
              <a:rPr lang="it-IT" smtClean="0"/>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F8765DF8-A834-4E60-B0FD-3D7A645AB5D5}" type="datetimeFigureOut">
              <a:rPr lang="it-IT" smtClean="0"/>
              <a:t>18/02/2026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A1719529-18F8-4BB7-8D0D-D177C9602BC7}"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8765DF8-A834-4E60-B0FD-3D7A645AB5D5}" type="datetimeFigureOut">
              <a:rPr lang="it-IT" smtClean="0"/>
              <a:t>18/02/2026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A1719529-18F8-4BB7-8D0D-D177C9602BC7}"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F8765DF8-A834-4E60-B0FD-3D7A645AB5D5}" type="datetimeFigureOut">
              <a:rPr lang="it-IT" smtClean="0"/>
              <a:t>18/02/2026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A1719529-18F8-4BB7-8D0D-D177C9602BC7}" type="slidenum">
              <a:rPr lang="it-IT" smtClean="0"/>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F8765DF8-A834-4E60-B0FD-3D7A645AB5D5}" type="datetimeFigureOut">
              <a:rPr lang="it-IT" smtClean="0"/>
              <a:t>18/02/2026</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A1719529-18F8-4BB7-8D0D-D177C9602BC7}" type="slidenum">
              <a:rPr lang="it-IT" smtClean="0"/>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8765DF8-A834-4E60-B0FD-3D7A645AB5D5}" type="datetimeFigureOut">
              <a:rPr lang="it-IT" smtClean="0"/>
              <a:t>18/02/2026</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719529-18F8-4BB7-8D0D-D177C9602BC7}"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700807"/>
            <a:ext cx="6773863" cy="1871663"/>
          </a:xfrm>
        </p:spPr>
        <p:txBody>
          <a:bodyPr/>
          <a:lstStyle/>
          <a:p>
            <a:endParaRPr lang="it-IT" dirty="0"/>
          </a:p>
        </p:txBody>
      </p:sp>
      <p:sp>
        <p:nvSpPr>
          <p:cNvPr id="3" name="Segnaposto contenuto 2"/>
          <p:cNvSpPr>
            <a:spLocks noGrp="1"/>
          </p:cNvSpPr>
          <p:nvPr>
            <p:ph sz="quarter" idx="1"/>
          </p:nvPr>
        </p:nvSpPr>
        <p:spPr>
          <a:xfrm>
            <a:off x="539552" y="4005064"/>
            <a:ext cx="3384376" cy="936104"/>
          </a:xfrm>
        </p:spPr>
        <p:txBody>
          <a:bodyPr>
            <a:normAutofit/>
          </a:bodyPr>
          <a:lstStyle/>
          <a:p>
            <a:pPr marL="0" indent="0">
              <a:buNone/>
            </a:pPr>
            <a:r>
              <a:rPr lang="it-IT" sz="2400" dirty="0" smtClean="0">
                <a:latin typeface="Bodoni MT" panose="02070603080606020203" pitchFamily="18" charset="0"/>
              </a:rPr>
              <a:t>Padova, 24 febbraio 2026</a:t>
            </a:r>
          </a:p>
        </p:txBody>
      </p:sp>
      <p:sp>
        <p:nvSpPr>
          <p:cNvPr id="4" name="Segnaposto contenuto 3"/>
          <p:cNvSpPr>
            <a:spLocks noGrp="1"/>
          </p:cNvSpPr>
          <p:nvPr>
            <p:ph sz="quarter" idx="2"/>
          </p:nvPr>
        </p:nvSpPr>
        <p:spPr>
          <a:xfrm>
            <a:off x="4355976" y="3789040"/>
            <a:ext cx="4330824" cy="2337123"/>
          </a:xfrm>
        </p:spPr>
        <p:txBody>
          <a:bodyPr>
            <a:noAutofit/>
          </a:bodyPr>
          <a:lstStyle/>
          <a:p>
            <a:pPr marL="82296" indent="0">
              <a:buNone/>
            </a:pPr>
            <a:r>
              <a:rPr lang="it-IT" sz="3600" dirty="0" smtClean="0">
                <a:latin typeface="Bodoni MT" panose="02070603080606020203" pitchFamily="18" charset="0"/>
              </a:rPr>
              <a:t>Licenza in Teologia spirituale:</a:t>
            </a:r>
            <a:endParaRPr lang="it-IT" sz="3600" dirty="0">
              <a:latin typeface="Bodoni MT" panose="02070603080606020203" pitchFamily="18" charset="0"/>
            </a:endParaRPr>
          </a:p>
          <a:p>
            <a:pPr marL="82296" indent="0">
              <a:buNone/>
            </a:pPr>
            <a:r>
              <a:rPr lang="it-IT" sz="3600" dirty="0" smtClean="0">
                <a:latin typeface="Bodoni MT" panose="02070603080606020203" pitchFamily="18" charset="0"/>
              </a:rPr>
              <a:t>«teologia mistica e spiritualità»</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845871"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459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a:bodyPr>
          <a:lstStyle/>
          <a:p>
            <a:r>
              <a:rPr lang="it-IT" sz="3600" dirty="0" smtClean="0"/>
              <a:t>In Italia: Raffaele </a:t>
            </a:r>
            <a:r>
              <a:rPr lang="it-IT" sz="3600" dirty="0" err="1" smtClean="0"/>
              <a:t>Pettazzoni</a:t>
            </a:r>
            <a:r>
              <a:rPr lang="it-IT" sz="3600" dirty="0"/>
              <a:t> (1883-1959) </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2207737" cy="284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contenuto 3"/>
          <p:cNvSpPr>
            <a:spLocks noGrp="1"/>
          </p:cNvSpPr>
          <p:nvPr>
            <p:ph sz="quarter" idx="2"/>
          </p:nvPr>
        </p:nvSpPr>
        <p:spPr>
          <a:xfrm>
            <a:off x="2627784" y="1556792"/>
            <a:ext cx="6192688" cy="5112568"/>
          </a:xfrm>
        </p:spPr>
        <p:txBody>
          <a:bodyPr>
            <a:normAutofit fontScale="77500" lnSpcReduction="20000"/>
          </a:bodyPr>
          <a:lstStyle/>
          <a:p>
            <a:r>
              <a:rPr lang="it-IT" sz="3100" dirty="0"/>
              <a:t>non si tratta di ricavare un’essenza astratta di religione </a:t>
            </a:r>
            <a:r>
              <a:rPr lang="it-IT" sz="3100" dirty="0" smtClean="0"/>
              <a:t>ma </a:t>
            </a:r>
            <a:r>
              <a:rPr lang="it-IT" sz="3100" b="1" dirty="0"/>
              <a:t>capire i fatti religiosi </a:t>
            </a:r>
            <a:r>
              <a:rPr lang="it-IT" sz="3100" dirty="0"/>
              <a:t>nel loro </a:t>
            </a:r>
            <a:r>
              <a:rPr lang="it-IT" sz="3100" b="1" dirty="0" smtClean="0"/>
              <a:t>contesto</a:t>
            </a:r>
            <a:r>
              <a:rPr lang="it-IT" sz="3100" dirty="0"/>
              <a:t> </a:t>
            </a:r>
            <a:r>
              <a:rPr lang="it-IT" sz="3100" dirty="0" smtClean="0"/>
              <a:t>storico</a:t>
            </a:r>
            <a:endParaRPr lang="it-IT" sz="3100" b="1" dirty="0"/>
          </a:p>
          <a:p>
            <a:r>
              <a:rPr lang="it-IT" sz="3100" b="1" dirty="0" smtClean="0"/>
              <a:t>Per </a:t>
            </a:r>
            <a:r>
              <a:rPr lang="it-IT" sz="3100" b="1" dirty="0" err="1" smtClean="0"/>
              <a:t>Pettazzoni</a:t>
            </a:r>
            <a:r>
              <a:rPr lang="it-IT" sz="3100" b="1" dirty="0" smtClean="0"/>
              <a:t> è </a:t>
            </a:r>
            <a:r>
              <a:rPr lang="it-IT" sz="3100" b="1" dirty="0"/>
              <a:t>la storia delle religioni stessa a </a:t>
            </a:r>
            <a:r>
              <a:rPr lang="it-IT" sz="3100" b="1" dirty="0" smtClean="0"/>
              <a:t>formare </a:t>
            </a:r>
            <a:r>
              <a:rPr lang="it-IT" sz="3100" b="1" dirty="0"/>
              <a:t>il proprio concetto e il proprio strumento </a:t>
            </a:r>
            <a:r>
              <a:rPr lang="it-IT" sz="3100" b="1" dirty="0" smtClean="0"/>
              <a:t>d’indagine</a:t>
            </a:r>
            <a:endParaRPr lang="it-IT" sz="3100" dirty="0"/>
          </a:p>
          <a:p>
            <a:r>
              <a:rPr lang="it-IT" sz="3100" dirty="0"/>
              <a:t>I</a:t>
            </a:r>
            <a:r>
              <a:rPr lang="it-IT" sz="3100" dirty="0" smtClean="0"/>
              <a:t>nvestigare </a:t>
            </a:r>
            <a:r>
              <a:rPr lang="it-IT" sz="3100" dirty="0"/>
              <a:t>sulla connessione tra storia delle religioni e fatti religiosi nei loro rapporti con l’arte, la letteratura, la società e la cultura in </a:t>
            </a:r>
            <a:r>
              <a:rPr lang="it-IT" sz="3100" dirty="0" smtClean="0"/>
              <a:t>generale</a:t>
            </a:r>
            <a:endParaRPr lang="it-IT" sz="3100" dirty="0"/>
          </a:p>
          <a:p>
            <a:r>
              <a:rPr lang="it-IT" sz="3100" dirty="0"/>
              <a:t>Il </a:t>
            </a:r>
            <a:r>
              <a:rPr lang="it-IT" sz="3100" b="1" dirty="0"/>
              <a:t>carattere di questa ricerca è </a:t>
            </a:r>
            <a:r>
              <a:rPr lang="it-IT" sz="3100" b="1" dirty="0" smtClean="0"/>
              <a:t>storico </a:t>
            </a:r>
            <a:r>
              <a:rPr lang="it-IT" sz="3100" b="1" dirty="0"/>
              <a:t>e </a:t>
            </a:r>
            <a:r>
              <a:rPr lang="it-IT" sz="3100" b="1" dirty="0" smtClean="0"/>
              <a:t>comparativo</a:t>
            </a:r>
          </a:p>
          <a:p>
            <a:r>
              <a:rPr lang="it-IT" sz="3100" dirty="0" smtClean="0"/>
              <a:t>Esso </a:t>
            </a:r>
            <a:r>
              <a:rPr lang="it-IT" sz="3100" dirty="0"/>
              <a:t>verte su </a:t>
            </a:r>
            <a:r>
              <a:rPr lang="it-IT" sz="3100" b="1" dirty="0"/>
              <a:t>fatti legati a persone ed eventi nella realtà di un popolo e di una cultura</a:t>
            </a:r>
          </a:p>
          <a:p>
            <a:endParaRPr lang="it-IT" dirty="0"/>
          </a:p>
        </p:txBody>
      </p:sp>
    </p:spTree>
    <p:extLst>
      <p:ext uri="{BB962C8B-B14F-4D97-AF65-F5344CB8AC3E}">
        <p14:creationId xmlns:p14="http://schemas.microsoft.com/office/powerpoint/2010/main" val="237749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a:t>
            </a:r>
            <a:r>
              <a:rPr lang="it-IT" dirty="0" smtClean="0"/>
              <a:t>biettivo e metodo</a:t>
            </a:r>
            <a:endParaRPr lang="it-IT" dirty="0"/>
          </a:p>
        </p:txBody>
      </p:sp>
      <p:sp>
        <p:nvSpPr>
          <p:cNvPr id="3" name="Segnaposto contenuto 2"/>
          <p:cNvSpPr>
            <a:spLocks noGrp="1"/>
          </p:cNvSpPr>
          <p:nvPr>
            <p:ph sz="quarter" idx="1"/>
          </p:nvPr>
        </p:nvSpPr>
        <p:spPr/>
        <p:txBody>
          <a:bodyPr>
            <a:normAutofit/>
          </a:bodyPr>
          <a:lstStyle/>
          <a:p>
            <a:pPr algn="just"/>
            <a:r>
              <a:rPr lang="it-IT" dirty="0"/>
              <a:t>Da un lato questa impostazione aveva </a:t>
            </a:r>
            <a:r>
              <a:rPr lang="it-IT" b="1" dirty="0"/>
              <a:t>l’</a:t>
            </a:r>
            <a:r>
              <a:rPr lang="it-IT" b="1" u="sng" dirty="0"/>
              <a:t>obiettivo civile</a:t>
            </a:r>
            <a:r>
              <a:rPr lang="it-IT" b="1" dirty="0"/>
              <a:t> di allargare la cultura religiosa degli </a:t>
            </a:r>
            <a:r>
              <a:rPr lang="it-IT" b="1" dirty="0" smtClean="0"/>
              <a:t>italiani</a:t>
            </a:r>
            <a:r>
              <a:rPr lang="it-IT" dirty="0" smtClean="0"/>
              <a:t> (limitata alla </a:t>
            </a:r>
            <a:r>
              <a:rPr lang="it-IT" dirty="0"/>
              <a:t>tradizione </a:t>
            </a:r>
            <a:r>
              <a:rPr lang="it-IT" dirty="0" smtClean="0"/>
              <a:t>cattolica) dall’altra </a:t>
            </a:r>
            <a:r>
              <a:rPr lang="it-IT" dirty="0"/>
              <a:t>ne offriva </a:t>
            </a:r>
            <a:r>
              <a:rPr lang="it-IT" dirty="0" smtClean="0"/>
              <a:t>una </a:t>
            </a:r>
            <a:r>
              <a:rPr lang="it-IT" dirty="0"/>
              <a:t>specifica </a:t>
            </a:r>
            <a:r>
              <a:rPr lang="it-IT" b="1" u="sng" dirty="0" smtClean="0"/>
              <a:t>metodologia</a:t>
            </a:r>
            <a:r>
              <a:rPr lang="it-IT" dirty="0" smtClean="0"/>
              <a:t> </a:t>
            </a:r>
            <a:r>
              <a:rPr lang="it-IT" dirty="0"/>
              <a:t>proprio nello </a:t>
            </a:r>
            <a:r>
              <a:rPr lang="it-IT" b="1" dirty="0"/>
              <a:t>studio storico e comparato delle </a:t>
            </a:r>
            <a:r>
              <a:rPr lang="it-IT" b="1" dirty="0" smtClean="0"/>
              <a:t>religioni</a:t>
            </a:r>
          </a:p>
          <a:p>
            <a:r>
              <a:rPr lang="it-IT" dirty="0" smtClean="0"/>
              <a:t>A </a:t>
            </a:r>
            <a:r>
              <a:rPr lang="it-IT" dirty="0" err="1" smtClean="0"/>
              <a:t>Pettazzoni</a:t>
            </a:r>
            <a:r>
              <a:rPr lang="it-IT" dirty="0" smtClean="0"/>
              <a:t> seguirono in Italia: </a:t>
            </a:r>
            <a:r>
              <a:rPr lang="it-IT" b="1" dirty="0" smtClean="0"/>
              <a:t>Ugo Bianchi</a:t>
            </a:r>
            <a:r>
              <a:rPr lang="it-IT" dirty="0" smtClean="0"/>
              <a:t>, </a:t>
            </a:r>
            <a:r>
              <a:rPr lang="it-IT" b="1" dirty="0" smtClean="0"/>
              <a:t>Angelo </a:t>
            </a:r>
            <a:r>
              <a:rPr lang="it-IT" b="1" dirty="0" err="1" smtClean="0"/>
              <a:t>Brelich</a:t>
            </a:r>
            <a:r>
              <a:rPr lang="it-IT" b="1" dirty="0" smtClean="0"/>
              <a:t> </a:t>
            </a:r>
            <a:r>
              <a:rPr lang="it-IT" dirty="0" smtClean="0"/>
              <a:t>ed </a:t>
            </a:r>
            <a:r>
              <a:rPr lang="it-IT" b="1" dirty="0" smtClean="0"/>
              <a:t>Ernesto De Martino</a:t>
            </a:r>
            <a:endParaRPr lang="it-IT" b="1" dirty="0"/>
          </a:p>
        </p:txBody>
      </p:sp>
    </p:spTree>
    <p:extLst>
      <p:ext uri="{BB962C8B-B14F-4D97-AF65-F5344CB8AC3E}">
        <p14:creationId xmlns:p14="http://schemas.microsoft.com/office/powerpoint/2010/main" val="238489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a:t>
            </a:r>
            <a:r>
              <a:rPr lang="it-IT" dirty="0" smtClean="0"/>
              <a:t>uovi paradigmi</a:t>
            </a:r>
            <a:endParaRPr lang="it-IT" dirty="0"/>
          </a:p>
        </p:txBody>
      </p:sp>
      <p:sp>
        <p:nvSpPr>
          <p:cNvPr id="3" name="Segnaposto contenuto 2"/>
          <p:cNvSpPr>
            <a:spLocks noGrp="1"/>
          </p:cNvSpPr>
          <p:nvPr>
            <p:ph sz="quarter" idx="1"/>
          </p:nvPr>
        </p:nvSpPr>
        <p:spPr/>
        <p:txBody>
          <a:bodyPr>
            <a:normAutofit/>
          </a:bodyPr>
          <a:lstStyle/>
          <a:p>
            <a:pPr marL="0" indent="0">
              <a:buNone/>
            </a:pPr>
            <a:r>
              <a:rPr lang="it-IT" dirty="0"/>
              <a:t>Questa prima fase “</a:t>
            </a:r>
            <a:r>
              <a:rPr lang="it-IT" dirty="0" err="1"/>
              <a:t>fondativa</a:t>
            </a:r>
            <a:r>
              <a:rPr lang="it-IT" dirty="0"/>
              <a:t>” dello studio storico-comparato delle religioni </a:t>
            </a:r>
            <a:r>
              <a:rPr lang="it-IT" dirty="0" smtClean="0"/>
              <a:t>fu </a:t>
            </a:r>
            <a:r>
              <a:rPr lang="it-IT" b="1" dirty="0" smtClean="0"/>
              <a:t>messa </a:t>
            </a:r>
            <a:r>
              <a:rPr lang="it-IT" b="1" dirty="0"/>
              <a:t>in discussione </a:t>
            </a:r>
            <a:r>
              <a:rPr lang="it-IT" dirty="0" smtClean="0"/>
              <a:t>per </a:t>
            </a:r>
            <a:r>
              <a:rPr lang="it-IT" dirty="0"/>
              <a:t>due motivi</a:t>
            </a:r>
            <a:r>
              <a:rPr lang="it-IT" dirty="0" smtClean="0"/>
              <a:t>:</a:t>
            </a:r>
          </a:p>
          <a:p>
            <a:pPr>
              <a:buFontTx/>
              <a:buChar char="-"/>
            </a:pPr>
            <a:r>
              <a:rPr lang="it-IT" dirty="0" smtClean="0"/>
              <a:t>non offriva una </a:t>
            </a:r>
            <a:r>
              <a:rPr lang="it-IT" dirty="0"/>
              <a:t>risposta </a:t>
            </a:r>
            <a:r>
              <a:rPr lang="it-IT" dirty="0" smtClean="0"/>
              <a:t>specifica alla </a:t>
            </a:r>
            <a:r>
              <a:rPr lang="it-IT" dirty="0"/>
              <a:t>domanda sull’</a:t>
            </a:r>
            <a:r>
              <a:rPr lang="it-IT" b="1" dirty="0"/>
              <a:t>origine delle religioni </a:t>
            </a:r>
            <a:endParaRPr lang="it-IT" b="1" dirty="0" smtClean="0"/>
          </a:p>
          <a:p>
            <a:pPr>
              <a:buFontTx/>
              <a:buChar char="-"/>
            </a:pPr>
            <a:r>
              <a:rPr lang="it-IT" dirty="0" smtClean="0"/>
              <a:t>l’affermarsi di </a:t>
            </a:r>
            <a:r>
              <a:rPr lang="it-IT" b="1" dirty="0"/>
              <a:t>nuovi approcci metodologici</a:t>
            </a:r>
            <a:r>
              <a:rPr lang="it-IT" dirty="0"/>
              <a:t>, in particolare quello </a:t>
            </a:r>
            <a:r>
              <a:rPr lang="it-IT" b="1" dirty="0" err="1"/>
              <a:t>etno</a:t>
            </a:r>
            <a:r>
              <a:rPr lang="it-IT" b="1" dirty="0"/>
              <a:t>-antropologico</a:t>
            </a:r>
            <a:r>
              <a:rPr lang="it-IT" dirty="0"/>
              <a:t> segnato </a:t>
            </a:r>
            <a:r>
              <a:rPr lang="it-IT" dirty="0" smtClean="0"/>
              <a:t>dal </a:t>
            </a:r>
            <a:r>
              <a:rPr lang="it-IT" dirty="0"/>
              <a:t>paradigma </a:t>
            </a:r>
            <a:r>
              <a:rPr lang="it-IT" b="1" dirty="0" smtClean="0"/>
              <a:t>evoluzionistico</a:t>
            </a:r>
            <a:r>
              <a:rPr lang="it-IT" dirty="0" smtClean="0"/>
              <a:t>, e poi dalla </a:t>
            </a:r>
            <a:r>
              <a:rPr lang="it-IT" b="1" dirty="0" smtClean="0"/>
              <a:t>sociologia</a:t>
            </a:r>
            <a:r>
              <a:rPr lang="it-IT" dirty="0" smtClean="0"/>
              <a:t> e dalla </a:t>
            </a:r>
            <a:r>
              <a:rPr lang="it-IT" b="1" dirty="0" smtClean="0"/>
              <a:t>psicologia</a:t>
            </a:r>
            <a:endParaRPr lang="it-IT" b="1" dirty="0"/>
          </a:p>
        </p:txBody>
      </p:sp>
    </p:spTree>
    <p:extLst>
      <p:ext uri="{BB962C8B-B14F-4D97-AF65-F5344CB8AC3E}">
        <p14:creationId xmlns:p14="http://schemas.microsoft.com/office/powerpoint/2010/main" val="34340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L’approccio sociologico</a:t>
            </a:r>
            <a:endParaRPr lang="it-IT" dirty="0"/>
          </a:p>
        </p:txBody>
      </p:sp>
      <p:sp>
        <p:nvSpPr>
          <p:cNvPr id="3" name="Segnaposto contenuto 2"/>
          <p:cNvSpPr>
            <a:spLocks noGrp="1"/>
          </p:cNvSpPr>
          <p:nvPr>
            <p:ph sz="quarter" idx="1"/>
          </p:nvPr>
        </p:nvSpPr>
        <p:spPr>
          <a:xfrm>
            <a:off x="251520" y="1600200"/>
            <a:ext cx="3888432" cy="4525963"/>
          </a:xfrm>
        </p:spPr>
        <p:txBody>
          <a:bodyPr>
            <a:normAutofit fontScale="85000" lnSpcReduction="20000"/>
          </a:bodyPr>
          <a:lstStyle/>
          <a:p>
            <a:pPr marL="0" indent="0" algn="ctr">
              <a:buNone/>
            </a:pPr>
            <a:r>
              <a:rPr lang="it-IT" sz="3300" b="1" dirty="0" err="1" smtClean="0"/>
              <a:t>Émile</a:t>
            </a:r>
            <a:r>
              <a:rPr lang="it-IT" sz="3300" b="1" dirty="0" smtClean="0"/>
              <a:t> </a:t>
            </a:r>
            <a:r>
              <a:rPr lang="it-IT" sz="3300" b="1" dirty="0" err="1" smtClean="0"/>
              <a:t>Durkheim</a:t>
            </a:r>
            <a:endParaRPr lang="it-IT" sz="3300" b="1" dirty="0" smtClean="0"/>
          </a:p>
          <a:p>
            <a:pPr marL="0" indent="0" algn="ctr">
              <a:buNone/>
            </a:pPr>
            <a:r>
              <a:rPr lang="it-IT" sz="2800" dirty="0" smtClean="0"/>
              <a:t>(</a:t>
            </a:r>
            <a:r>
              <a:rPr lang="it-IT" sz="2800" dirty="0"/>
              <a:t>1858-1917</a:t>
            </a:r>
            <a:r>
              <a:rPr lang="it-IT" sz="2800" dirty="0" smtClean="0"/>
              <a:t>)</a:t>
            </a:r>
          </a:p>
          <a:p>
            <a:pPr marL="0" indent="0">
              <a:buNone/>
            </a:pPr>
            <a:endParaRPr lang="it-IT" sz="2400" dirty="0"/>
          </a:p>
          <a:p>
            <a:pPr marL="0" indent="0">
              <a:buNone/>
            </a:pPr>
            <a:r>
              <a:rPr lang="it-IT" sz="2400" dirty="0" smtClean="0"/>
              <a:t> </a:t>
            </a:r>
            <a:endParaRPr lang="it-IT" sz="2400" dirty="0"/>
          </a:p>
        </p:txBody>
      </p:sp>
      <p:sp>
        <p:nvSpPr>
          <p:cNvPr id="4" name="Segnaposto contenuto 3"/>
          <p:cNvSpPr>
            <a:spLocks noGrp="1"/>
          </p:cNvSpPr>
          <p:nvPr>
            <p:ph sz="quarter" idx="2"/>
          </p:nvPr>
        </p:nvSpPr>
        <p:spPr>
          <a:xfrm>
            <a:off x="3851920" y="1600200"/>
            <a:ext cx="5040560" cy="5069160"/>
          </a:xfrm>
        </p:spPr>
        <p:txBody>
          <a:bodyPr>
            <a:normAutofit fontScale="85000" lnSpcReduction="20000"/>
          </a:bodyPr>
          <a:lstStyle/>
          <a:p>
            <a:r>
              <a:rPr lang="fr-FR" i="1" dirty="0"/>
              <a:t>Les Formes élémentaires de la vie </a:t>
            </a:r>
            <a:r>
              <a:rPr lang="fr-FR" i="1" dirty="0" smtClean="0"/>
              <a:t>religieuse (1912)</a:t>
            </a:r>
          </a:p>
          <a:p>
            <a:r>
              <a:rPr lang="it-IT" dirty="0" smtClean="0"/>
              <a:t>intercetta </a:t>
            </a:r>
            <a:r>
              <a:rPr lang="it-IT" dirty="0"/>
              <a:t>la </a:t>
            </a:r>
            <a:r>
              <a:rPr lang="it-IT" b="1" dirty="0" smtClean="0"/>
              <a:t>rilevanza </a:t>
            </a:r>
            <a:r>
              <a:rPr lang="it-IT" b="1" dirty="0"/>
              <a:t>sociale che la distinzione tra sacro e profano</a:t>
            </a:r>
            <a:r>
              <a:rPr lang="it-IT" dirty="0"/>
              <a:t> </a:t>
            </a:r>
            <a:r>
              <a:rPr lang="it-IT" b="1" dirty="0"/>
              <a:t>comporta</a:t>
            </a:r>
            <a:r>
              <a:rPr lang="it-IT" dirty="0"/>
              <a:t> </a:t>
            </a:r>
            <a:r>
              <a:rPr lang="it-IT" dirty="0" smtClean="0"/>
              <a:t>nell’organizzazione </a:t>
            </a:r>
            <a:r>
              <a:rPr lang="it-IT" dirty="0"/>
              <a:t>e nel </a:t>
            </a:r>
            <a:r>
              <a:rPr lang="it-IT" dirty="0" smtClean="0"/>
              <a:t>comportamento </a:t>
            </a:r>
            <a:r>
              <a:rPr lang="it-IT" dirty="0"/>
              <a:t>individuale e collettivo</a:t>
            </a:r>
            <a:endParaRPr lang="fr-FR" i="1" dirty="0" smtClean="0"/>
          </a:p>
          <a:p>
            <a:r>
              <a:rPr lang="it-IT" dirty="0" smtClean="0"/>
              <a:t>la </a:t>
            </a:r>
            <a:r>
              <a:rPr lang="it-IT" dirty="0"/>
              <a:t>religione </a:t>
            </a:r>
            <a:r>
              <a:rPr lang="it-IT" dirty="0" smtClean="0"/>
              <a:t>è </a:t>
            </a:r>
            <a:r>
              <a:rPr lang="it-IT" dirty="0"/>
              <a:t>"</a:t>
            </a:r>
            <a:r>
              <a:rPr lang="it-IT" b="1" dirty="0"/>
              <a:t>un sistema solidale di credenze e di pratiche relative a cose sacre</a:t>
            </a:r>
            <a:r>
              <a:rPr lang="it-IT" dirty="0"/>
              <a:t>, cioè separate e interdette, le quali uniscono in un'unica comunità morale, chiamata Chiesa, tutti quelli che vi aderiscono</a:t>
            </a:r>
            <a:r>
              <a:rPr lang="it-IT" dirty="0" smtClean="0"/>
              <a:t>".</a:t>
            </a:r>
          </a:p>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37" y="2636912"/>
            <a:ext cx="23241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8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L’approccio psicologico</a:t>
            </a:r>
            <a:endParaRPr lang="it-IT" dirty="0"/>
          </a:p>
        </p:txBody>
      </p:sp>
      <p:sp>
        <p:nvSpPr>
          <p:cNvPr id="3" name="Segnaposto contenuto 2"/>
          <p:cNvSpPr>
            <a:spLocks noGrp="1"/>
          </p:cNvSpPr>
          <p:nvPr>
            <p:ph sz="quarter" idx="1"/>
          </p:nvPr>
        </p:nvSpPr>
        <p:spPr>
          <a:xfrm>
            <a:off x="457200" y="1600200"/>
            <a:ext cx="4474840" cy="4925144"/>
          </a:xfrm>
        </p:spPr>
        <p:txBody>
          <a:bodyPr>
            <a:normAutofit fontScale="92500" lnSpcReduction="20000"/>
          </a:bodyPr>
          <a:lstStyle/>
          <a:p>
            <a:r>
              <a:rPr lang="en-US" sz="2000" b="1" i="1" dirty="0" smtClean="0"/>
              <a:t>The Varieties of Religious Experience: A Study </a:t>
            </a:r>
            <a:r>
              <a:rPr lang="en-US" sz="2000" b="1" i="1" dirty="0"/>
              <a:t>in Human Nature</a:t>
            </a:r>
            <a:r>
              <a:rPr lang="en-US" sz="2000" dirty="0"/>
              <a:t> (1902</a:t>
            </a:r>
            <a:r>
              <a:rPr lang="en-US" sz="2000" dirty="0" smtClean="0"/>
              <a:t>)</a:t>
            </a:r>
          </a:p>
          <a:p>
            <a:r>
              <a:rPr lang="it-IT" sz="2000" dirty="0" smtClean="0"/>
              <a:t>salda </a:t>
            </a:r>
            <a:r>
              <a:rPr lang="it-IT" sz="2000" dirty="0"/>
              <a:t>la dimensione </a:t>
            </a:r>
            <a:r>
              <a:rPr lang="it-IT" sz="2000" dirty="0" smtClean="0"/>
              <a:t>emozionale / psicologica </a:t>
            </a:r>
            <a:r>
              <a:rPr lang="it-IT" sz="2000" dirty="0"/>
              <a:t>con quella </a:t>
            </a:r>
            <a:r>
              <a:rPr lang="it-IT" sz="2000" dirty="0" smtClean="0"/>
              <a:t>cognitiva</a:t>
            </a:r>
            <a:r>
              <a:rPr lang="it-IT" sz="2400" dirty="0" smtClean="0"/>
              <a:t>:</a:t>
            </a:r>
            <a:endParaRPr lang="en-US" sz="2000" dirty="0" smtClean="0"/>
          </a:p>
          <a:p>
            <a:pPr marL="0" indent="0">
              <a:buNone/>
            </a:pPr>
            <a:r>
              <a:rPr lang="en-US" sz="2000" dirty="0" err="1" smtClean="0"/>
              <a:t>Nel</a:t>
            </a:r>
            <a:r>
              <a:rPr lang="en-US" sz="2000" dirty="0" smtClean="0"/>
              <a:t> </a:t>
            </a:r>
            <a:r>
              <a:rPr lang="en-US" sz="2000" dirty="0" err="1" smtClean="0"/>
              <a:t>misticismo</a:t>
            </a:r>
            <a:r>
              <a:rPr lang="en-US" sz="2000" dirty="0" smtClean="0"/>
              <a:t>: </a:t>
            </a:r>
            <a:r>
              <a:rPr lang="en-US" sz="2000" dirty="0"/>
              <a:t> "every opposition ... vanished in a higher </a:t>
            </a:r>
            <a:r>
              <a:rPr lang="en-US" sz="2000" dirty="0" smtClean="0"/>
              <a:t>unity"; "</a:t>
            </a:r>
            <a:r>
              <a:rPr lang="en-US" sz="2000" dirty="0"/>
              <a:t>the ego and its objects ... are </a:t>
            </a:r>
            <a:r>
              <a:rPr lang="en-US" sz="2000" dirty="0" smtClean="0"/>
              <a:t>one".</a:t>
            </a:r>
          </a:p>
          <a:p>
            <a:r>
              <a:rPr lang="en-US" sz="2000" dirty="0" err="1" smtClean="0"/>
              <a:t>Caratteristiche</a:t>
            </a:r>
            <a:r>
              <a:rPr lang="en-US" sz="2000" dirty="0" smtClean="0"/>
              <a:t> </a:t>
            </a:r>
            <a:r>
              <a:rPr lang="en-US" sz="2000" dirty="0" err="1" smtClean="0"/>
              <a:t>della</a:t>
            </a:r>
            <a:r>
              <a:rPr lang="en-US" sz="2000" dirty="0" smtClean="0"/>
              <a:t> </a:t>
            </a:r>
            <a:r>
              <a:rPr lang="en-US" sz="2000" dirty="0" err="1" smtClean="0"/>
              <a:t>mistica</a:t>
            </a:r>
            <a:r>
              <a:rPr lang="en-US" sz="2000" dirty="0" smtClean="0"/>
              <a:t>:</a:t>
            </a:r>
          </a:p>
          <a:p>
            <a:pPr>
              <a:buFontTx/>
              <a:buChar char="-"/>
            </a:pPr>
            <a:r>
              <a:rPr lang="en-US" sz="2000" b="1" dirty="0" smtClean="0"/>
              <a:t>Ineffability </a:t>
            </a:r>
            <a:r>
              <a:rPr lang="en-US" sz="2000" dirty="0"/>
              <a:t>– no adequate report of the contents of the experience can be given by </a:t>
            </a:r>
            <a:r>
              <a:rPr lang="en-US" sz="2000" dirty="0" smtClean="0"/>
              <a:t>words.</a:t>
            </a:r>
          </a:p>
          <a:p>
            <a:pPr>
              <a:buFontTx/>
              <a:buChar char="-"/>
            </a:pPr>
            <a:r>
              <a:rPr lang="en-US" sz="2000" b="1" dirty="0"/>
              <a:t>Noetic quality </a:t>
            </a:r>
            <a:r>
              <a:rPr lang="en-US" sz="2000" dirty="0"/>
              <a:t>– "...mystical states seem to those who experience them to be also states of </a:t>
            </a:r>
            <a:r>
              <a:rPr lang="en-US" sz="2000" dirty="0" smtClean="0"/>
              <a:t>knowledge</a:t>
            </a:r>
            <a:r>
              <a:rPr lang="en-US" sz="2000" dirty="0"/>
              <a:t>"</a:t>
            </a:r>
            <a:r>
              <a:rPr lang="en-US" sz="2000" dirty="0" smtClean="0"/>
              <a:t>.</a:t>
            </a:r>
          </a:p>
          <a:p>
            <a:pPr>
              <a:buFontTx/>
              <a:buChar char="-"/>
            </a:pPr>
            <a:r>
              <a:rPr lang="en-US" sz="2000" b="1" dirty="0"/>
              <a:t>Transiency</a:t>
            </a:r>
            <a:r>
              <a:rPr lang="en-US" sz="2000" dirty="0"/>
              <a:t> – the mystical state is unable to be sustained for long periods of </a:t>
            </a:r>
            <a:r>
              <a:rPr lang="en-US" sz="2000" dirty="0" smtClean="0"/>
              <a:t>time</a:t>
            </a:r>
          </a:p>
          <a:p>
            <a:pPr>
              <a:buFontTx/>
              <a:buChar char="-"/>
            </a:pPr>
            <a:r>
              <a:rPr lang="en-US" sz="2000" b="1" dirty="0"/>
              <a:t>Passivity </a:t>
            </a:r>
            <a:r>
              <a:rPr lang="en-US" sz="2000" dirty="0"/>
              <a:t>– a feeling of suspension of control of one's personal </a:t>
            </a:r>
            <a:r>
              <a:rPr lang="en-US" sz="2000" dirty="0" smtClean="0"/>
              <a:t>will</a:t>
            </a:r>
            <a:endParaRPr lang="it-IT" sz="2000" dirty="0"/>
          </a:p>
        </p:txBody>
      </p:sp>
      <p:sp>
        <p:nvSpPr>
          <p:cNvPr id="4" name="Segnaposto contenuto 3"/>
          <p:cNvSpPr>
            <a:spLocks noGrp="1"/>
          </p:cNvSpPr>
          <p:nvPr>
            <p:ph sz="quarter" idx="2"/>
          </p:nvPr>
        </p:nvSpPr>
        <p:spPr>
          <a:xfrm>
            <a:off x="5148064" y="1600200"/>
            <a:ext cx="3600400" cy="4525963"/>
          </a:xfrm>
        </p:spPr>
        <p:txBody>
          <a:bodyPr>
            <a:normAutofit fontScale="92500" lnSpcReduction="20000"/>
          </a:bodyPr>
          <a:lstStyle/>
          <a:p>
            <a:pPr marL="0" indent="0" algn="ctr">
              <a:buNone/>
            </a:pPr>
            <a:r>
              <a:rPr lang="it-IT" sz="3300" b="1" dirty="0"/>
              <a:t>William </a:t>
            </a:r>
            <a:r>
              <a:rPr lang="it-IT" sz="3300" b="1" dirty="0" smtClean="0"/>
              <a:t>James</a:t>
            </a:r>
          </a:p>
          <a:p>
            <a:pPr marL="0" indent="0" algn="ctr">
              <a:buNone/>
            </a:pPr>
            <a:r>
              <a:rPr lang="it-IT" sz="2800" dirty="0" smtClean="0"/>
              <a:t>(</a:t>
            </a:r>
            <a:r>
              <a:rPr lang="it-IT" sz="2800" dirty="0"/>
              <a:t>1842-1910</a:t>
            </a:r>
            <a:r>
              <a:rPr lang="it-IT" sz="2800" dirty="0" smtClean="0"/>
              <a:t>)</a:t>
            </a:r>
          </a:p>
          <a:p>
            <a:pPr marL="0" indent="0">
              <a:buNone/>
            </a:pP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636912"/>
            <a:ext cx="24955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56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normAutofit/>
          </a:bodyPr>
          <a:lstStyle/>
          <a:p>
            <a:r>
              <a:rPr lang="it-IT" dirty="0"/>
              <a:t>La svolta </a:t>
            </a:r>
            <a:r>
              <a:rPr lang="it-IT" dirty="0" smtClean="0"/>
              <a:t>fenomenologica</a:t>
            </a:r>
            <a:endParaRPr lang="it-IT" dirty="0"/>
          </a:p>
        </p:txBody>
      </p:sp>
      <p:sp>
        <p:nvSpPr>
          <p:cNvPr id="3" name="Segnaposto contenuto 2"/>
          <p:cNvSpPr>
            <a:spLocks noGrp="1"/>
          </p:cNvSpPr>
          <p:nvPr>
            <p:ph sz="quarter" idx="1"/>
          </p:nvPr>
        </p:nvSpPr>
        <p:spPr>
          <a:xfrm>
            <a:off x="251520" y="1556792"/>
            <a:ext cx="8640960" cy="5040560"/>
          </a:xfrm>
        </p:spPr>
        <p:txBody>
          <a:bodyPr>
            <a:noAutofit/>
          </a:bodyPr>
          <a:lstStyle/>
          <a:p>
            <a:r>
              <a:rPr lang="it-IT" sz="2400" dirty="0"/>
              <a:t>La fenomenologia di </a:t>
            </a:r>
            <a:r>
              <a:rPr lang="it-IT" sz="2400" b="1" dirty="0" err="1"/>
              <a:t>Husserl</a:t>
            </a:r>
            <a:r>
              <a:rPr lang="it-IT" sz="2400" dirty="0"/>
              <a:t> aveva posto, all’interno </a:t>
            </a:r>
            <a:r>
              <a:rPr lang="it-IT" sz="2400" dirty="0" smtClean="0"/>
              <a:t>dell’analisi </a:t>
            </a:r>
            <a:r>
              <a:rPr lang="it-IT" sz="2400" dirty="0"/>
              <a:t>dei vissuti della coscienza, la questione dell</a:t>
            </a:r>
            <a:r>
              <a:rPr lang="it-IT" sz="2400" dirty="0" smtClean="0"/>
              <a:t>’ </a:t>
            </a:r>
            <a:r>
              <a:rPr lang="it-IT" sz="2400" b="1" i="1" dirty="0" smtClean="0"/>
              <a:t>intenzionalità</a:t>
            </a:r>
            <a:r>
              <a:rPr lang="it-IT" sz="2400" dirty="0" smtClean="0"/>
              <a:t> </a:t>
            </a:r>
            <a:r>
              <a:rPr lang="it-IT" sz="2400" dirty="0"/>
              <a:t>della conoscenza e del suo orizzonte, e pareva dunque salvaguardare lo specifico “contenuto” oggettivo </a:t>
            </a:r>
            <a:r>
              <a:rPr lang="it-IT" sz="2400" dirty="0" smtClean="0"/>
              <a:t>dell’esperienza </a:t>
            </a:r>
            <a:r>
              <a:rPr lang="it-IT" sz="2400" dirty="0"/>
              <a:t>religiosa, individuato poi nel riferimento al “sacro</a:t>
            </a:r>
            <a:r>
              <a:rPr lang="it-IT" sz="2400" dirty="0" smtClean="0"/>
              <a:t>” o </a:t>
            </a:r>
            <a:r>
              <a:rPr lang="it-IT" sz="2400" dirty="0"/>
              <a:t>al </a:t>
            </a:r>
            <a:r>
              <a:rPr lang="it-IT" sz="2400" dirty="0" smtClean="0"/>
              <a:t>“numinoso”. </a:t>
            </a:r>
          </a:p>
          <a:p>
            <a:r>
              <a:rPr lang="it-IT" sz="2400" dirty="0" smtClean="0"/>
              <a:t>Il </a:t>
            </a:r>
            <a:r>
              <a:rPr lang="it-IT" sz="2400" dirty="0"/>
              <a:t>“sacro”, </a:t>
            </a:r>
            <a:r>
              <a:rPr lang="it-IT" sz="2400" dirty="0" smtClean="0"/>
              <a:t>viene inteso </a:t>
            </a:r>
            <a:r>
              <a:rPr lang="it-IT" sz="2400" dirty="0"/>
              <a:t>come un’esperienza </a:t>
            </a:r>
            <a:r>
              <a:rPr lang="it-IT" sz="2400" dirty="0" smtClean="0"/>
              <a:t>irriducibile </a:t>
            </a:r>
            <a:r>
              <a:rPr lang="it-IT" sz="2400" dirty="0"/>
              <a:t>(</a:t>
            </a:r>
            <a:r>
              <a:rPr lang="it-IT" sz="2400" i="1" dirty="0"/>
              <a:t>erlebnis</a:t>
            </a:r>
            <a:r>
              <a:rPr lang="it-IT" sz="2400" dirty="0"/>
              <a:t>) di cui la mistica </a:t>
            </a:r>
            <a:r>
              <a:rPr lang="it-IT" sz="2400" dirty="0" smtClean="0"/>
              <a:t>è considerata il paradigma</a:t>
            </a:r>
          </a:p>
          <a:p>
            <a:r>
              <a:rPr lang="it-IT" sz="2400" b="1" dirty="0" err="1"/>
              <a:t>Gerardus</a:t>
            </a:r>
            <a:r>
              <a:rPr lang="it-IT" sz="2400" b="1" dirty="0"/>
              <a:t> van </a:t>
            </a:r>
            <a:r>
              <a:rPr lang="it-IT" sz="2400" b="1" dirty="0" err="1"/>
              <a:t>der</a:t>
            </a:r>
            <a:r>
              <a:rPr lang="it-IT" sz="2400" b="1" dirty="0"/>
              <a:t> </a:t>
            </a:r>
            <a:r>
              <a:rPr lang="it-IT" sz="2400" b="1" dirty="0" err="1"/>
              <a:t>Leeuw</a:t>
            </a:r>
            <a:r>
              <a:rPr lang="it-IT" sz="2400" dirty="0"/>
              <a:t>, </a:t>
            </a:r>
            <a:r>
              <a:rPr lang="it-IT" sz="2400" b="1" dirty="0"/>
              <a:t>Rudolf Otto</a:t>
            </a:r>
            <a:r>
              <a:rPr lang="it-IT" sz="2400" dirty="0"/>
              <a:t>, </a:t>
            </a:r>
            <a:r>
              <a:rPr lang="it-IT" sz="2400" b="1" dirty="0"/>
              <a:t>Nathan </a:t>
            </a:r>
            <a:r>
              <a:rPr lang="it-IT" sz="2400" b="1" dirty="0" err="1"/>
              <a:t>Söderblom</a:t>
            </a:r>
            <a:r>
              <a:rPr lang="it-IT" sz="2400" dirty="0" smtClean="0"/>
              <a:t>, </a:t>
            </a:r>
            <a:r>
              <a:rPr lang="it-IT" sz="2400" b="1" dirty="0" err="1" smtClean="0"/>
              <a:t>Mircea</a:t>
            </a:r>
            <a:r>
              <a:rPr lang="it-IT" sz="2400" b="1" dirty="0" smtClean="0"/>
              <a:t> </a:t>
            </a:r>
            <a:r>
              <a:rPr lang="it-IT" sz="2400" b="1" dirty="0" err="1" smtClean="0"/>
              <a:t>Eliade</a:t>
            </a:r>
            <a:r>
              <a:rPr lang="it-IT" sz="2400" dirty="0"/>
              <a:t>,</a:t>
            </a:r>
            <a:r>
              <a:rPr lang="it-IT" sz="2400" dirty="0" smtClean="0"/>
              <a:t> </a:t>
            </a:r>
            <a:r>
              <a:rPr lang="it-IT" sz="2400" b="1" dirty="0" smtClean="0"/>
              <a:t>Julien </a:t>
            </a:r>
            <a:r>
              <a:rPr lang="it-IT" sz="2400" b="1" dirty="0" err="1" smtClean="0"/>
              <a:t>Ries</a:t>
            </a:r>
            <a:endParaRPr lang="it-IT" sz="2400" b="1" dirty="0" smtClean="0"/>
          </a:p>
          <a:p>
            <a:r>
              <a:rPr lang="it-IT" sz="2400" dirty="0"/>
              <a:t>Il ricorso all’esperienza </a:t>
            </a:r>
            <a:r>
              <a:rPr lang="it-IT" sz="2400" dirty="0" smtClean="0"/>
              <a:t>religiosa</a:t>
            </a:r>
            <a:r>
              <a:rPr lang="it-IT" sz="2400" dirty="0"/>
              <a:t> </a:t>
            </a:r>
            <a:r>
              <a:rPr lang="it-IT" sz="2400" dirty="0" smtClean="0"/>
              <a:t>individuale assicurava una certa autorità teologica alla religione in un periodo in cui altre autorità (ecclesiali, dottrinali, bibliche) erano state progressivamente messe in discussione dagli studi storico-critici</a:t>
            </a:r>
            <a:endParaRPr lang="it-IT" sz="2400" dirty="0"/>
          </a:p>
        </p:txBody>
      </p:sp>
    </p:spTree>
    <p:extLst>
      <p:ext uri="{BB962C8B-B14F-4D97-AF65-F5344CB8AC3E}">
        <p14:creationId xmlns:p14="http://schemas.microsoft.com/office/powerpoint/2010/main" val="409803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Approccio tipologico-strutturale</a:t>
            </a:r>
            <a:endParaRPr lang="it-IT" dirty="0"/>
          </a:p>
        </p:txBody>
      </p:sp>
      <p:sp>
        <p:nvSpPr>
          <p:cNvPr id="3" name="Segnaposto contenuto 2"/>
          <p:cNvSpPr>
            <a:spLocks noGrp="1"/>
          </p:cNvSpPr>
          <p:nvPr>
            <p:ph sz="quarter" idx="1"/>
          </p:nvPr>
        </p:nvSpPr>
        <p:spPr/>
        <p:txBody>
          <a:bodyPr>
            <a:normAutofit/>
          </a:bodyPr>
          <a:lstStyle/>
          <a:p>
            <a:r>
              <a:rPr lang="it-IT" sz="3200" dirty="0"/>
              <a:t>L’approccio fenomenologico </a:t>
            </a:r>
            <a:r>
              <a:rPr lang="it-IT" sz="3200" dirty="0" smtClean="0"/>
              <a:t>si </a:t>
            </a:r>
            <a:r>
              <a:rPr lang="it-IT" sz="3200" dirty="0"/>
              <a:t>propone </a:t>
            </a:r>
            <a:r>
              <a:rPr lang="it-IT" sz="3200" dirty="0" smtClean="0"/>
              <a:t>di:</a:t>
            </a:r>
          </a:p>
          <a:p>
            <a:pPr marL="0" indent="0">
              <a:buNone/>
            </a:pPr>
            <a:r>
              <a:rPr lang="it-IT" sz="2600" dirty="0" smtClean="0"/>
              <a:t>“individuare </a:t>
            </a:r>
            <a:r>
              <a:rPr lang="it-IT" sz="2600" dirty="0"/>
              <a:t>e interpretare in modo globale e comprensivo la struttura significativa del </a:t>
            </a:r>
            <a:r>
              <a:rPr lang="it-IT" sz="2600" i="1" dirty="0"/>
              <a:t>fenomeno mistico</a:t>
            </a:r>
            <a:r>
              <a:rPr lang="it-IT" sz="2600" dirty="0"/>
              <a:t> presente in un’enorme varietà di forme storiche</a:t>
            </a:r>
            <a:r>
              <a:rPr lang="it-IT" sz="2600" dirty="0" smtClean="0"/>
              <a:t>”.</a:t>
            </a:r>
          </a:p>
          <a:p>
            <a:pPr marL="0" indent="0">
              <a:buNone/>
            </a:pPr>
            <a:r>
              <a:rPr lang="it-IT" sz="2600" dirty="0"/>
              <a:t> </a:t>
            </a:r>
            <a:r>
              <a:rPr lang="it-IT" sz="2600" dirty="0" smtClean="0"/>
              <a:t>                                        </a:t>
            </a:r>
            <a:r>
              <a:rPr lang="it-IT" sz="2000" dirty="0" smtClean="0"/>
              <a:t>(</a:t>
            </a:r>
            <a:r>
              <a:rPr lang="it-IT" sz="2000" dirty="0"/>
              <a:t>J.M. Velasco, </a:t>
            </a:r>
            <a:r>
              <a:rPr lang="it-IT" sz="2000" i="1" dirty="0"/>
              <a:t>Il fenomeno mistico</a:t>
            </a:r>
            <a:r>
              <a:rPr lang="it-IT" sz="2000" dirty="0"/>
              <a:t>, p. 35) </a:t>
            </a:r>
          </a:p>
          <a:p>
            <a:r>
              <a:rPr lang="it-IT" b="1" dirty="0" smtClean="0"/>
              <a:t>Ma allora si possono raccogliere queste affinità in elementi, funzioni e strutture (ossia tipologie) </a:t>
            </a:r>
            <a:r>
              <a:rPr lang="it-IT" dirty="0" smtClean="0"/>
              <a:t>senza </a:t>
            </a:r>
            <a:r>
              <a:rPr lang="it-IT" dirty="0"/>
              <a:t>trascurare la ricchezza delle </a:t>
            </a:r>
            <a:r>
              <a:rPr lang="it-IT" dirty="0" smtClean="0"/>
              <a:t>più recenti </a:t>
            </a:r>
            <a:r>
              <a:rPr lang="it-IT" dirty="0"/>
              <a:t>analisi psicologiche, ermeneutiche e cognitive</a:t>
            </a:r>
          </a:p>
          <a:p>
            <a:endParaRPr lang="it-IT" dirty="0"/>
          </a:p>
        </p:txBody>
      </p:sp>
    </p:spTree>
    <p:extLst>
      <p:ext uri="{BB962C8B-B14F-4D97-AF65-F5344CB8AC3E}">
        <p14:creationId xmlns:p14="http://schemas.microsoft.com/office/powerpoint/2010/main" val="149148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Essenzialisti</a:t>
            </a:r>
            <a:r>
              <a:rPr lang="it-IT" dirty="0"/>
              <a:t> Vs </a:t>
            </a:r>
            <a:r>
              <a:rPr lang="it-IT" dirty="0" err="1"/>
              <a:t>Perennialisti</a:t>
            </a:r>
            <a:endParaRPr lang="it-IT" dirty="0"/>
          </a:p>
        </p:txBody>
      </p:sp>
      <p:sp>
        <p:nvSpPr>
          <p:cNvPr id="3" name="Segnaposto contenuto 2"/>
          <p:cNvSpPr>
            <a:spLocks noGrp="1"/>
          </p:cNvSpPr>
          <p:nvPr>
            <p:ph sz="quarter" idx="1"/>
          </p:nvPr>
        </p:nvSpPr>
        <p:spPr/>
        <p:txBody>
          <a:bodyPr>
            <a:normAutofit fontScale="55000" lnSpcReduction="20000"/>
          </a:bodyPr>
          <a:lstStyle/>
          <a:p>
            <a:pPr marL="0" indent="0" algn="ctr">
              <a:buNone/>
            </a:pPr>
            <a:r>
              <a:rPr lang="it-IT" sz="4200" dirty="0" smtClean="0"/>
              <a:t>ESSENZIALISTI:</a:t>
            </a:r>
          </a:p>
          <a:p>
            <a:pPr marL="0" indent="0">
              <a:buNone/>
            </a:pPr>
            <a:r>
              <a:rPr lang="it-IT" sz="3800" dirty="0"/>
              <a:t>ritengono l’</a:t>
            </a:r>
            <a:r>
              <a:rPr lang="it-IT" sz="3800" i="1" dirty="0"/>
              <a:t>esperienza mistica </a:t>
            </a:r>
            <a:r>
              <a:rPr lang="it-IT" sz="3800" dirty="0"/>
              <a:t>un tratto unico e irriducibile del vissuto umano, pur declinato nelle varie tradizioni </a:t>
            </a:r>
            <a:r>
              <a:rPr lang="it-IT" sz="3800" dirty="0" smtClean="0"/>
              <a:t>religiose.</a:t>
            </a:r>
          </a:p>
          <a:p>
            <a:pPr marL="0" indent="0">
              <a:buNone/>
            </a:pPr>
            <a:endParaRPr lang="it-IT" dirty="0" smtClean="0"/>
          </a:p>
          <a:p>
            <a:r>
              <a:rPr lang="it-IT" sz="3800" b="1" dirty="0" smtClean="0"/>
              <a:t>Walter </a:t>
            </a:r>
            <a:r>
              <a:rPr lang="it-IT" sz="3800" b="1" dirty="0" err="1" smtClean="0"/>
              <a:t>Stace</a:t>
            </a:r>
            <a:endParaRPr lang="it-IT" sz="3800" b="1" dirty="0" smtClean="0"/>
          </a:p>
          <a:p>
            <a:r>
              <a:rPr lang="it-IT" sz="3800" b="1" dirty="0" smtClean="0"/>
              <a:t>Robert </a:t>
            </a:r>
            <a:r>
              <a:rPr lang="it-IT" sz="3800" b="1" dirty="0" err="1" smtClean="0"/>
              <a:t>Forman</a:t>
            </a:r>
            <a:r>
              <a:rPr lang="it-IT" sz="3800" b="1" dirty="0" smtClean="0"/>
              <a:t> </a:t>
            </a:r>
            <a:endParaRPr lang="it-IT" sz="3800" b="1" dirty="0" smtClean="0"/>
          </a:p>
          <a:p>
            <a:r>
              <a:rPr lang="it-IT" sz="3800" b="1" dirty="0" smtClean="0"/>
              <a:t>Charles </a:t>
            </a:r>
            <a:r>
              <a:rPr lang="it-IT" sz="3800" b="1" dirty="0" err="1" smtClean="0"/>
              <a:t>Zaehner</a:t>
            </a:r>
            <a:endParaRPr lang="it-IT" sz="3800" b="1" dirty="0"/>
          </a:p>
          <a:p>
            <a:r>
              <a:rPr lang="it-IT" sz="3800" b="1" dirty="0" err="1" smtClean="0"/>
              <a:t>Ninian</a:t>
            </a:r>
            <a:r>
              <a:rPr lang="it-IT" sz="3800" b="1" dirty="0" smtClean="0"/>
              <a:t> </a:t>
            </a:r>
            <a:r>
              <a:rPr lang="it-IT" sz="3800" b="1" dirty="0"/>
              <a:t>Smart</a:t>
            </a:r>
          </a:p>
        </p:txBody>
      </p:sp>
      <p:sp>
        <p:nvSpPr>
          <p:cNvPr id="4" name="Segnaposto contenuto 3"/>
          <p:cNvSpPr>
            <a:spLocks noGrp="1"/>
          </p:cNvSpPr>
          <p:nvPr>
            <p:ph sz="quarter" idx="2"/>
          </p:nvPr>
        </p:nvSpPr>
        <p:spPr>
          <a:xfrm>
            <a:off x="4648200" y="1600200"/>
            <a:ext cx="4172272" cy="4525963"/>
          </a:xfrm>
        </p:spPr>
        <p:txBody>
          <a:bodyPr>
            <a:normAutofit fontScale="55000" lnSpcReduction="20000"/>
          </a:bodyPr>
          <a:lstStyle/>
          <a:p>
            <a:pPr marL="0" indent="0" algn="ctr">
              <a:buNone/>
            </a:pPr>
            <a:r>
              <a:rPr lang="it-IT" sz="4200" dirty="0" smtClean="0"/>
              <a:t>PERENNIALISTI:</a:t>
            </a:r>
          </a:p>
          <a:p>
            <a:pPr marL="0" indent="0" algn="just">
              <a:buNone/>
            </a:pPr>
            <a:r>
              <a:rPr lang="it-IT" sz="3800" dirty="0" smtClean="0"/>
              <a:t>affermano </a:t>
            </a:r>
            <a:r>
              <a:rPr lang="it-IT" sz="3800" dirty="0"/>
              <a:t>la realtà di un Principio assoluto (</a:t>
            </a:r>
            <a:r>
              <a:rPr lang="it-IT" sz="3800" dirty="0" smtClean="0"/>
              <a:t>Dio) </a:t>
            </a:r>
            <a:r>
              <a:rPr lang="it-IT" sz="3800" dirty="0"/>
              <a:t>da cui emana l'universo e </a:t>
            </a:r>
            <a:r>
              <a:rPr lang="it-IT" sz="3800" dirty="0" smtClean="0"/>
              <a:t>sostengono </a:t>
            </a:r>
            <a:r>
              <a:rPr lang="it-IT" sz="3800" dirty="0"/>
              <a:t>che tutte </a:t>
            </a:r>
            <a:r>
              <a:rPr lang="it-IT" sz="3800" dirty="0" smtClean="0"/>
              <a:t>le rivelazioni divine, nonostante </a:t>
            </a:r>
            <a:r>
              <a:rPr lang="it-IT" sz="3800" dirty="0"/>
              <a:t>le </a:t>
            </a:r>
            <a:r>
              <a:rPr lang="it-IT" sz="3800" dirty="0" smtClean="0"/>
              <a:t>differenze</a:t>
            </a:r>
            <a:r>
              <a:rPr lang="it-IT" sz="3800" dirty="0"/>
              <a:t>, hanno una dimensione </a:t>
            </a:r>
            <a:r>
              <a:rPr lang="it-IT" sz="3800" dirty="0" smtClean="0"/>
              <a:t>essenziale </a:t>
            </a:r>
            <a:r>
              <a:rPr lang="it-IT" sz="3800" dirty="0"/>
              <a:t>comune: la Verità una</a:t>
            </a:r>
            <a:r>
              <a:rPr lang="it-IT" sz="3800" dirty="0" smtClean="0"/>
              <a:t>.</a:t>
            </a:r>
          </a:p>
          <a:p>
            <a:pPr marL="0" indent="0" algn="just">
              <a:buNone/>
            </a:pPr>
            <a:endParaRPr lang="it-IT" dirty="0" smtClean="0"/>
          </a:p>
          <a:p>
            <a:r>
              <a:rPr lang="it-IT" sz="3800" b="1" dirty="0" err="1"/>
              <a:t>Aldus</a:t>
            </a:r>
            <a:r>
              <a:rPr lang="it-IT" sz="3800" b="1" dirty="0"/>
              <a:t> </a:t>
            </a:r>
            <a:r>
              <a:rPr lang="it-IT" sz="3800" b="1" dirty="0" err="1" smtClean="0"/>
              <a:t>Huxley</a:t>
            </a:r>
            <a:endParaRPr lang="it-IT" sz="3800" dirty="0"/>
          </a:p>
          <a:p>
            <a:r>
              <a:rPr lang="it-IT" sz="3800" b="1" dirty="0" smtClean="0"/>
              <a:t>René </a:t>
            </a:r>
            <a:r>
              <a:rPr lang="it-IT" sz="3800" b="1" dirty="0" err="1" smtClean="0"/>
              <a:t>Guenon</a:t>
            </a:r>
            <a:endParaRPr lang="it-IT" sz="3800" dirty="0"/>
          </a:p>
          <a:p>
            <a:r>
              <a:rPr lang="it-IT" sz="3800" b="1" dirty="0" err="1" smtClean="0"/>
              <a:t>Radakrishnan</a:t>
            </a:r>
            <a:r>
              <a:rPr lang="it-IT" sz="3800" b="1" dirty="0" smtClean="0"/>
              <a:t> </a:t>
            </a:r>
            <a:r>
              <a:rPr lang="it-IT" sz="3800" b="1" dirty="0" err="1" smtClean="0"/>
              <a:t>Sarvepalli</a:t>
            </a:r>
            <a:endParaRPr lang="it-IT" sz="3800" b="1" dirty="0" smtClean="0"/>
          </a:p>
          <a:p>
            <a:r>
              <a:rPr lang="it-IT" sz="3800" b="1" dirty="0" err="1" smtClean="0"/>
              <a:t>Frithjof</a:t>
            </a:r>
            <a:r>
              <a:rPr lang="en-US" sz="3800" b="1" dirty="0" smtClean="0"/>
              <a:t> </a:t>
            </a:r>
            <a:r>
              <a:rPr lang="en-US" sz="3800" b="1" dirty="0" err="1" smtClean="0"/>
              <a:t>Schuon</a:t>
            </a:r>
            <a:endParaRPr lang="en-US" sz="3800" dirty="0" smtClean="0"/>
          </a:p>
          <a:p>
            <a:r>
              <a:rPr lang="it-IT" sz="3800" b="1" dirty="0" err="1" smtClean="0"/>
              <a:t>Ananada</a:t>
            </a:r>
            <a:r>
              <a:rPr lang="it-IT" sz="3800" b="1" dirty="0" smtClean="0"/>
              <a:t> </a:t>
            </a:r>
            <a:r>
              <a:rPr lang="it-IT" sz="3800" b="1" dirty="0" err="1" smtClean="0"/>
              <a:t>Coomaraswamy</a:t>
            </a:r>
            <a:endParaRPr lang="it-IT" sz="3800" b="1" dirty="0" smtClean="0"/>
          </a:p>
        </p:txBody>
      </p:sp>
    </p:spTree>
    <p:extLst>
      <p:ext uri="{BB962C8B-B14F-4D97-AF65-F5344CB8AC3E}">
        <p14:creationId xmlns:p14="http://schemas.microsoft.com/office/powerpoint/2010/main" val="130681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costruttivisti o </a:t>
            </a:r>
            <a:r>
              <a:rPr lang="it-IT" dirty="0" err="1" smtClean="0"/>
              <a:t>contestualisti</a:t>
            </a:r>
            <a:endParaRPr lang="it-IT" dirty="0"/>
          </a:p>
        </p:txBody>
      </p:sp>
      <p:sp>
        <p:nvSpPr>
          <p:cNvPr id="3" name="Segnaposto contenuto 2"/>
          <p:cNvSpPr>
            <a:spLocks noGrp="1"/>
          </p:cNvSpPr>
          <p:nvPr>
            <p:ph sz="quarter" idx="1"/>
          </p:nvPr>
        </p:nvSpPr>
        <p:spPr/>
        <p:txBody>
          <a:bodyPr>
            <a:normAutofit/>
          </a:bodyPr>
          <a:lstStyle/>
          <a:p>
            <a:r>
              <a:rPr lang="it-IT" dirty="0" smtClean="0"/>
              <a:t>In realtà non esiste </a:t>
            </a:r>
            <a:r>
              <a:rPr lang="it-IT" dirty="0"/>
              <a:t>un’esperienza mistica neutra o </a:t>
            </a:r>
            <a:r>
              <a:rPr lang="it-IT" dirty="0" smtClean="0"/>
              <a:t>comune </a:t>
            </a:r>
            <a:r>
              <a:rPr lang="it-IT" dirty="0"/>
              <a:t>ai diversi mistici </a:t>
            </a:r>
            <a:r>
              <a:rPr lang="it-IT" dirty="0" smtClean="0"/>
              <a:t>ma </a:t>
            </a:r>
            <a:r>
              <a:rPr lang="it-IT" dirty="0"/>
              <a:t>ogni tradizione, ebraica, cristiana, ecc., </a:t>
            </a:r>
            <a:r>
              <a:rPr lang="it-IT" dirty="0" smtClean="0"/>
              <a:t>traduce necessariamente </a:t>
            </a:r>
            <a:r>
              <a:rPr lang="it-IT" dirty="0"/>
              <a:t>in termini culturali e linguistici ad essa familiari e storicamente circoscrivibili i contenuti </a:t>
            </a:r>
            <a:r>
              <a:rPr lang="it-IT" dirty="0" smtClean="0"/>
              <a:t>dell’</a:t>
            </a:r>
            <a:r>
              <a:rPr lang="it-IT" dirty="0" err="1" smtClean="0"/>
              <a:t>espe-rienza</a:t>
            </a:r>
            <a:r>
              <a:rPr lang="it-IT" dirty="0" smtClean="0"/>
              <a:t> vissuta</a:t>
            </a:r>
          </a:p>
          <a:p>
            <a:pPr marL="0" indent="0">
              <a:buNone/>
            </a:pPr>
            <a:endParaRPr lang="it-IT" dirty="0" smtClean="0"/>
          </a:p>
          <a:p>
            <a:pPr marL="0" indent="0">
              <a:buNone/>
            </a:pPr>
            <a:r>
              <a:rPr lang="it-IT" sz="2400" dirty="0" smtClean="0"/>
              <a:t>(Steven T. Katz, </a:t>
            </a:r>
            <a:r>
              <a:rPr lang="en-US" sz="2400" i="1" dirty="0"/>
              <a:t>Language, Epistemology and Mysticism</a:t>
            </a:r>
            <a:r>
              <a:rPr lang="en-US" sz="2400" dirty="0"/>
              <a:t>, in: S.T. Katz (cur.), </a:t>
            </a:r>
            <a:r>
              <a:rPr lang="en-US" sz="2400" i="1" dirty="0"/>
              <a:t>Mysticism and Language</a:t>
            </a:r>
            <a:r>
              <a:rPr lang="en-US" sz="2400" dirty="0"/>
              <a:t>, Oxford U.P., Oxford 1978, pp. </a:t>
            </a:r>
            <a:r>
              <a:rPr lang="en-US" sz="2400" dirty="0" smtClean="0"/>
              <a:t>22-74)</a:t>
            </a:r>
            <a:endParaRPr lang="it-IT" sz="2400" dirty="0"/>
          </a:p>
        </p:txBody>
      </p:sp>
    </p:spTree>
    <p:extLst>
      <p:ext uri="{BB962C8B-B14F-4D97-AF65-F5344CB8AC3E}">
        <p14:creationId xmlns:p14="http://schemas.microsoft.com/office/powerpoint/2010/main" val="144251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paradigma linguistico-ermeneutico</a:t>
            </a:r>
            <a:endParaRPr lang="it-IT" dirty="0"/>
          </a:p>
        </p:txBody>
      </p:sp>
      <p:sp>
        <p:nvSpPr>
          <p:cNvPr id="3" name="Segnaposto contenuto 2"/>
          <p:cNvSpPr>
            <a:spLocks noGrp="1"/>
          </p:cNvSpPr>
          <p:nvPr>
            <p:ph sz="quarter" idx="1"/>
          </p:nvPr>
        </p:nvSpPr>
        <p:spPr>
          <a:xfrm>
            <a:off x="457200" y="1600200"/>
            <a:ext cx="8229600" cy="4853136"/>
          </a:xfrm>
        </p:spPr>
        <p:txBody>
          <a:bodyPr>
            <a:normAutofit/>
          </a:bodyPr>
          <a:lstStyle/>
          <a:p>
            <a:r>
              <a:rPr lang="it-IT" dirty="0" smtClean="0"/>
              <a:t>Es. 1: </a:t>
            </a:r>
            <a:r>
              <a:rPr lang="it-IT" b="1" i="1" dirty="0" smtClean="0"/>
              <a:t>lingua/lingue</a:t>
            </a:r>
            <a:r>
              <a:rPr lang="it-IT" dirty="0" smtClean="0"/>
              <a:t> – </a:t>
            </a:r>
            <a:r>
              <a:rPr lang="it-IT" b="1" i="1" dirty="0" smtClean="0"/>
              <a:t>mistica/mistiche</a:t>
            </a:r>
          </a:p>
          <a:p>
            <a:r>
              <a:rPr lang="it-IT" dirty="0" smtClean="0"/>
              <a:t>Es. 2: </a:t>
            </a:r>
            <a:r>
              <a:rPr lang="it-IT" b="1" i="1" dirty="0"/>
              <a:t>e-</a:t>
            </a:r>
            <a:r>
              <a:rPr lang="it-IT" b="1" i="1" dirty="0" err="1"/>
              <a:t>language</a:t>
            </a:r>
            <a:r>
              <a:rPr lang="it-IT" dirty="0"/>
              <a:t> </a:t>
            </a:r>
            <a:r>
              <a:rPr lang="it-IT" dirty="0" smtClean="0"/>
              <a:t>/ </a:t>
            </a:r>
            <a:r>
              <a:rPr lang="it-IT" b="1" i="1" dirty="0" smtClean="0"/>
              <a:t>i-</a:t>
            </a:r>
            <a:r>
              <a:rPr lang="it-IT" b="1" i="1" dirty="0" err="1" smtClean="0"/>
              <a:t>language</a:t>
            </a:r>
            <a:r>
              <a:rPr lang="it-IT" b="1" dirty="0" smtClean="0"/>
              <a:t> </a:t>
            </a:r>
          </a:p>
          <a:p>
            <a:r>
              <a:rPr lang="it-IT" dirty="0" smtClean="0"/>
              <a:t>Es. 3: approcci </a:t>
            </a:r>
            <a:r>
              <a:rPr lang="it-IT" b="1" i="1" dirty="0"/>
              <a:t>emici</a:t>
            </a:r>
            <a:r>
              <a:rPr lang="it-IT" dirty="0"/>
              <a:t> </a:t>
            </a:r>
            <a:r>
              <a:rPr lang="it-IT" i="1" dirty="0" smtClean="0"/>
              <a:t>vs. </a:t>
            </a:r>
            <a:r>
              <a:rPr lang="it-IT" dirty="0" smtClean="0"/>
              <a:t>approcci </a:t>
            </a:r>
            <a:r>
              <a:rPr lang="it-IT" b="1" i="1" dirty="0" smtClean="0"/>
              <a:t>etici</a:t>
            </a:r>
          </a:p>
          <a:p>
            <a:pPr marL="0" indent="0">
              <a:buNone/>
            </a:pPr>
            <a:r>
              <a:rPr lang="it-IT" dirty="0" smtClean="0"/>
              <a:t>(i primi valorizzano </a:t>
            </a:r>
            <a:r>
              <a:rPr lang="it-IT" dirty="0"/>
              <a:t>paradigmi epistemici che </a:t>
            </a:r>
            <a:r>
              <a:rPr lang="it-IT" dirty="0" err="1" smtClean="0"/>
              <a:t>privile</a:t>
            </a:r>
            <a:r>
              <a:rPr lang="it-IT" dirty="0" smtClean="0"/>
              <a:t>-giano </a:t>
            </a:r>
            <a:r>
              <a:rPr lang="it-IT" dirty="0"/>
              <a:t>le distinzioni culturali intrinseche significative ad un certo gruppo sociale, ai suoi valori e alle sue </a:t>
            </a:r>
            <a:r>
              <a:rPr lang="it-IT" dirty="0" err="1" smtClean="0"/>
              <a:t>cre-denze</a:t>
            </a:r>
            <a:r>
              <a:rPr lang="it-IT" dirty="0" smtClean="0"/>
              <a:t>, mentre quelli </a:t>
            </a:r>
            <a:r>
              <a:rPr lang="it-IT" i="1" dirty="0" smtClean="0"/>
              <a:t>etici</a:t>
            </a:r>
            <a:r>
              <a:rPr lang="it-IT" dirty="0" smtClean="0"/>
              <a:t> si </a:t>
            </a:r>
            <a:r>
              <a:rPr lang="it-IT" dirty="0"/>
              <a:t>fondano su concetti e </a:t>
            </a:r>
            <a:r>
              <a:rPr lang="it-IT" dirty="0" err="1" smtClean="0"/>
              <a:t>cate-gorie</a:t>
            </a:r>
            <a:r>
              <a:rPr lang="it-IT" dirty="0" smtClean="0"/>
              <a:t> </a:t>
            </a:r>
            <a:r>
              <a:rPr lang="it-IT" dirty="0"/>
              <a:t>significative solo per l’osservatore esterno o lo </a:t>
            </a:r>
            <a:r>
              <a:rPr lang="it-IT" dirty="0" smtClean="0"/>
              <a:t>studioso)</a:t>
            </a:r>
            <a:endParaRPr lang="it-IT" dirty="0"/>
          </a:p>
        </p:txBody>
      </p:sp>
    </p:spTree>
    <p:extLst>
      <p:ext uri="{BB962C8B-B14F-4D97-AF65-F5344CB8AC3E}">
        <p14:creationId xmlns:p14="http://schemas.microsoft.com/office/powerpoint/2010/main" val="294937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772816"/>
            <a:ext cx="8496944" cy="1440160"/>
          </a:xfrm>
        </p:spPr>
        <p:txBody>
          <a:bodyPr>
            <a:normAutofit fontScale="90000"/>
          </a:bodyPr>
          <a:lstStyle/>
          <a:p>
            <a:pPr algn="ctr"/>
            <a:r>
              <a:rPr lang="it-IT" sz="3200" b="1" dirty="0" smtClean="0">
                <a:solidFill>
                  <a:srgbClr val="FFC000"/>
                </a:solidFill>
                <a:latin typeface="Bodoni MT" panose="02070603080606020203" pitchFamily="18" charset="0"/>
              </a:rPr>
              <a:t>Marco </a:t>
            </a:r>
            <a:r>
              <a:rPr lang="it-IT" sz="3200" b="1" dirty="0" err="1" smtClean="0">
                <a:solidFill>
                  <a:srgbClr val="FFC000"/>
                </a:solidFill>
                <a:latin typeface="Bodoni MT" panose="02070603080606020203" pitchFamily="18" charset="0"/>
              </a:rPr>
              <a:t>grusovin</a:t>
            </a:r>
            <a:r>
              <a:rPr lang="it-IT" sz="3200" b="1" dirty="0" smtClean="0"/>
              <a:t/>
            </a:r>
            <a:br>
              <a:rPr lang="it-IT" sz="3200" b="1" dirty="0" smtClean="0"/>
            </a:br>
            <a:r>
              <a:rPr lang="it-IT" b="1" dirty="0" smtClean="0"/>
              <a:t/>
            </a:r>
            <a:br>
              <a:rPr lang="it-IT" b="1" dirty="0" smtClean="0"/>
            </a:br>
            <a:r>
              <a:rPr lang="it-IT" sz="4000" b="1" dirty="0" smtClean="0">
                <a:latin typeface="Bodoni MT" panose="02070603080606020203" pitchFamily="18" charset="0"/>
              </a:rPr>
              <a:t>LE SCIENZE RELIGIOSE E LA MISTICA</a:t>
            </a:r>
            <a:r>
              <a:rPr lang="it-IT" dirty="0"/>
              <a:t/>
            </a:r>
            <a:br>
              <a:rPr lang="it-IT" dirty="0"/>
            </a:br>
            <a:endParaRPr lang="it-IT" dirty="0"/>
          </a:p>
        </p:txBody>
      </p:sp>
      <p:sp>
        <p:nvSpPr>
          <p:cNvPr id="3" name="Sottotitolo 2"/>
          <p:cNvSpPr>
            <a:spLocks noGrp="1"/>
          </p:cNvSpPr>
          <p:nvPr>
            <p:ph type="subTitle" idx="1"/>
          </p:nvPr>
        </p:nvSpPr>
        <p:spPr>
          <a:xfrm>
            <a:off x="611560" y="2924944"/>
            <a:ext cx="7848872" cy="1080120"/>
          </a:xfrm>
        </p:spPr>
        <p:txBody>
          <a:bodyPr>
            <a:noAutofit/>
          </a:bodyPr>
          <a:lstStyle/>
          <a:p>
            <a:pPr algn="ctr"/>
            <a:r>
              <a:rPr lang="it-IT" sz="3200" b="1" dirty="0" smtClean="0">
                <a:solidFill>
                  <a:schemeClr val="tx1"/>
                </a:solidFill>
                <a:latin typeface="Bodoni MT" panose="02070603080606020203" pitchFamily="18" charset="0"/>
              </a:rPr>
              <a:t>uno sguardo sulle prospettive metodologiche</a:t>
            </a:r>
            <a:endParaRPr lang="it-IT" sz="3200" dirty="0">
              <a:solidFill>
                <a:schemeClr val="tx1"/>
              </a:solidFill>
              <a:latin typeface="Bodoni MT" panose="02070603080606020203" pitchFamily="18" charset="0"/>
            </a:endParaRPr>
          </a:p>
        </p:txBody>
      </p:sp>
    </p:spTree>
    <p:extLst>
      <p:ext uri="{BB962C8B-B14F-4D97-AF65-F5344CB8AC3E}">
        <p14:creationId xmlns:p14="http://schemas.microsoft.com/office/powerpoint/2010/main" val="803746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Rilevanza</a:t>
            </a:r>
            <a:r>
              <a:rPr lang="it-IT" dirty="0" smtClean="0"/>
              <a:t> ermeneutica</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b="1" dirty="0" smtClean="0"/>
              <a:t>L’importanza</a:t>
            </a:r>
            <a:r>
              <a:rPr lang="it-IT" b="1" dirty="0" smtClean="0"/>
              <a:t> </a:t>
            </a:r>
            <a:r>
              <a:rPr lang="it-IT" b="1" dirty="0"/>
              <a:t>essenziale </a:t>
            </a:r>
            <a:r>
              <a:rPr lang="it-IT" b="1" dirty="0"/>
              <a:t>dei vissuti individuali o di una certa comunità </a:t>
            </a:r>
            <a:r>
              <a:rPr lang="it-IT" b="1" dirty="0" smtClean="0"/>
              <a:t>religiosa </a:t>
            </a:r>
            <a:r>
              <a:rPr lang="it-IT" dirty="0" smtClean="0"/>
              <a:t>rispetto al </a:t>
            </a:r>
            <a:r>
              <a:rPr lang="it-IT" dirty="0"/>
              <a:t>punto di vista </a:t>
            </a:r>
            <a:r>
              <a:rPr lang="it-IT" dirty="0" smtClean="0"/>
              <a:t>dello studioso o dell’osservatore esterno ha una sua fondamentale </a:t>
            </a:r>
            <a:r>
              <a:rPr lang="it-IT" b="1" dirty="0" smtClean="0"/>
              <a:t>rilevanza ermeneutica</a:t>
            </a:r>
            <a:endParaRPr lang="it-IT" b="1" dirty="0"/>
          </a:p>
          <a:p>
            <a:r>
              <a:rPr lang="it-IT" dirty="0" smtClean="0"/>
              <a:t>L’attenzione </a:t>
            </a:r>
            <a:r>
              <a:rPr lang="it-IT" dirty="0"/>
              <a:t>ai cosiddetti approcci </a:t>
            </a:r>
            <a:r>
              <a:rPr lang="it-IT" i="1" dirty="0"/>
              <a:t>emici</a:t>
            </a:r>
            <a:r>
              <a:rPr lang="it-IT" dirty="0"/>
              <a:t> è oggi particolarmente evidente nella fioritura di studi </a:t>
            </a:r>
            <a:r>
              <a:rPr lang="it-IT" dirty="0" smtClean="0"/>
              <a:t>sulla mistica </a:t>
            </a:r>
            <a:r>
              <a:rPr lang="it-IT" dirty="0"/>
              <a:t>orientale ma </a:t>
            </a:r>
            <a:r>
              <a:rPr lang="it-IT" dirty="0" smtClean="0"/>
              <a:t>anche </a:t>
            </a:r>
            <a:r>
              <a:rPr lang="it-IT" smtClean="0"/>
              <a:t>sugli approcci </a:t>
            </a:r>
            <a:r>
              <a:rPr lang="it-IT" b="1" i="1" dirty="0"/>
              <a:t>etnici</a:t>
            </a:r>
            <a:r>
              <a:rPr lang="it-IT" dirty="0"/>
              <a:t>, </a:t>
            </a:r>
            <a:r>
              <a:rPr lang="it-IT" b="1" i="1" dirty="0"/>
              <a:t>post-coloniali</a:t>
            </a:r>
            <a:r>
              <a:rPr lang="it-IT" dirty="0"/>
              <a:t> o di </a:t>
            </a:r>
            <a:r>
              <a:rPr lang="it-IT" b="1" i="1" dirty="0" smtClean="0"/>
              <a:t>genere</a:t>
            </a:r>
          </a:p>
          <a:p>
            <a:r>
              <a:rPr lang="it-IT" dirty="0" smtClean="0"/>
              <a:t>(es.: Calvin </a:t>
            </a:r>
            <a:r>
              <a:rPr lang="it-IT" dirty="0" err="1" smtClean="0"/>
              <a:t>Mercer</a:t>
            </a:r>
            <a:r>
              <a:rPr lang="it-IT" dirty="0" smtClean="0"/>
              <a:t> – Thomas W. Durham, </a:t>
            </a:r>
            <a:r>
              <a:rPr lang="en-US" i="1" dirty="0"/>
              <a:t>Religious Mysticism and Gender </a:t>
            </a:r>
            <a:r>
              <a:rPr lang="en-US" i="1" dirty="0" smtClean="0"/>
              <a:t>Orientation</a:t>
            </a:r>
            <a:r>
              <a:rPr lang="en-US" dirty="0" smtClean="0"/>
              <a:t>, </a:t>
            </a:r>
            <a:r>
              <a:rPr lang="en-US" dirty="0"/>
              <a:t>Journal for the Scientific Study of </a:t>
            </a:r>
            <a:r>
              <a:rPr lang="en-US" dirty="0" smtClean="0"/>
              <a:t>Religion, 38,1 (1999), pp. 175-182) </a:t>
            </a:r>
            <a:endParaRPr lang="it-IT" dirty="0"/>
          </a:p>
        </p:txBody>
      </p:sp>
    </p:spTree>
    <p:extLst>
      <p:ext uri="{BB962C8B-B14F-4D97-AF65-F5344CB8AC3E}">
        <p14:creationId xmlns:p14="http://schemas.microsoft.com/office/powerpoint/2010/main" val="322000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ripresa storica: </a:t>
            </a:r>
            <a:r>
              <a:rPr lang="it-IT" dirty="0"/>
              <a:t>Bernard </a:t>
            </a:r>
            <a:r>
              <a:rPr lang="it-IT" dirty="0" err="1"/>
              <a:t>McGinn</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err="1" smtClean="0"/>
              <a:t>McGinn</a:t>
            </a:r>
            <a:r>
              <a:rPr lang="it-IT" dirty="0" smtClean="0"/>
              <a:t>, nato nel 1937, ha insegnato dal 1969 al 2003 </a:t>
            </a:r>
            <a:r>
              <a:rPr lang="it-IT" b="1" dirty="0" smtClean="0"/>
              <a:t>Storia del cristianesimo </a:t>
            </a:r>
            <a:r>
              <a:rPr lang="it-IT" dirty="0" smtClean="0"/>
              <a:t>e Storia della teologia alla facoltà teologica dell’</a:t>
            </a:r>
            <a:r>
              <a:rPr lang="it-IT" b="1" dirty="0" smtClean="0"/>
              <a:t>Università di Chicago</a:t>
            </a:r>
          </a:p>
          <a:p>
            <a:r>
              <a:rPr lang="it-IT" b="1" dirty="0" smtClean="0"/>
              <a:t>«la </a:t>
            </a:r>
            <a:r>
              <a:rPr lang="it-IT" b="1" dirty="0"/>
              <a:t>ricostruzione storica</a:t>
            </a:r>
            <a:r>
              <a:rPr lang="it-IT" dirty="0"/>
              <a:t>, se ben condotta, </a:t>
            </a:r>
            <a:r>
              <a:rPr lang="it-IT" b="1" dirty="0"/>
              <a:t>è più che una semplice </a:t>
            </a:r>
            <a:r>
              <a:rPr lang="it-IT" b="1" dirty="0" smtClean="0"/>
              <a:t>descrizione»</a:t>
            </a:r>
          </a:p>
          <a:p>
            <a:r>
              <a:rPr lang="it-IT" dirty="0"/>
              <a:t>Coloro i quali definiscono la </a:t>
            </a:r>
            <a:r>
              <a:rPr lang="it-IT" b="1" dirty="0"/>
              <a:t>mistica come un certo tipo di </a:t>
            </a:r>
            <a:r>
              <a:rPr lang="it-IT" b="1" dirty="0" smtClean="0"/>
              <a:t>«esperienza </a:t>
            </a:r>
            <a:r>
              <a:rPr lang="it-IT" b="1" dirty="0"/>
              <a:t>di </a:t>
            </a:r>
            <a:r>
              <a:rPr lang="it-IT" b="1" dirty="0" smtClean="0"/>
              <a:t>Dio»</a:t>
            </a:r>
            <a:r>
              <a:rPr lang="it-IT" dirty="0" smtClean="0"/>
              <a:t> dimenticano che</a:t>
            </a:r>
            <a:r>
              <a:rPr lang="it-IT" dirty="0"/>
              <a:t>, </a:t>
            </a:r>
            <a:r>
              <a:rPr lang="it-IT" b="1" dirty="0"/>
              <a:t>per gli storici, non è possibile accedere direttamente </a:t>
            </a:r>
            <a:r>
              <a:rPr lang="it-IT" b="1" dirty="0" smtClean="0"/>
              <a:t>all’esperienza</a:t>
            </a:r>
          </a:p>
          <a:p>
            <a:r>
              <a:rPr lang="it-IT" b="1" dirty="0"/>
              <a:t>L’unica realtà direttamente accessibile </a:t>
            </a:r>
            <a:r>
              <a:rPr lang="it-IT" dirty="0"/>
              <a:t>per lo storico o per il teologo storico </a:t>
            </a:r>
            <a:r>
              <a:rPr lang="it-IT" b="1" dirty="0"/>
              <a:t>è la </a:t>
            </a:r>
            <a:r>
              <a:rPr lang="it-IT" b="1" dirty="0" smtClean="0"/>
              <a:t>testimonianza, prevalentemente in </a:t>
            </a:r>
            <a:r>
              <a:rPr lang="it-IT" b="1" dirty="0"/>
              <a:t>forma di documento scritto</a:t>
            </a:r>
          </a:p>
        </p:txBody>
      </p:sp>
    </p:spTree>
    <p:extLst>
      <p:ext uri="{BB962C8B-B14F-4D97-AF65-F5344CB8AC3E}">
        <p14:creationId xmlns:p14="http://schemas.microsoft.com/office/powerpoint/2010/main" val="1962461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a:t>
            </a:r>
            <a:r>
              <a:rPr lang="it-IT" dirty="0" smtClean="0"/>
              <a:t>uovo approccio</a:t>
            </a:r>
            <a:endParaRPr lang="it-IT" dirty="0"/>
          </a:p>
        </p:txBody>
      </p:sp>
      <p:sp>
        <p:nvSpPr>
          <p:cNvPr id="3" name="Segnaposto contenuto 2"/>
          <p:cNvSpPr>
            <a:spLocks noGrp="1"/>
          </p:cNvSpPr>
          <p:nvPr>
            <p:ph sz="quarter" idx="1"/>
          </p:nvPr>
        </p:nvSpPr>
        <p:spPr/>
        <p:txBody>
          <a:bodyPr>
            <a:normAutofit fontScale="92500" lnSpcReduction="20000"/>
          </a:bodyPr>
          <a:lstStyle/>
          <a:p>
            <a:pPr marL="0" indent="0">
              <a:buNone/>
            </a:pPr>
            <a:r>
              <a:rPr lang="it-IT" dirty="0" smtClean="0"/>
              <a:t>È impossibile </a:t>
            </a:r>
            <a:r>
              <a:rPr lang="it-IT" dirty="0"/>
              <a:t>definire </a:t>
            </a:r>
            <a:r>
              <a:rPr lang="it-IT" dirty="0" smtClean="0"/>
              <a:t>la </a:t>
            </a:r>
            <a:r>
              <a:rPr lang="it-IT" dirty="0"/>
              <a:t>“mistica</a:t>
            </a:r>
            <a:r>
              <a:rPr lang="it-IT" dirty="0" smtClean="0"/>
              <a:t>” per la </a:t>
            </a:r>
            <a:r>
              <a:rPr lang="it-IT" dirty="0"/>
              <a:t>varietà e la complessità dei </a:t>
            </a:r>
            <a:r>
              <a:rPr lang="it-IT" dirty="0" smtClean="0"/>
              <a:t>fatti e </a:t>
            </a:r>
            <a:r>
              <a:rPr lang="it-IT" dirty="0"/>
              <a:t>dei </a:t>
            </a:r>
            <a:r>
              <a:rPr lang="it-IT" dirty="0" smtClean="0"/>
              <a:t>documenti che abbraccia</a:t>
            </a:r>
          </a:p>
          <a:p>
            <a:r>
              <a:rPr lang="it-IT" dirty="0" smtClean="0"/>
              <a:t>1</a:t>
            </a:r>
            <a:r>
              <a:rPr lang="it-IT" dirty="0"/>
              <a:t>) la mistica viene intesa come </a:t>
            </a:r>
            <a:r>
              <a:rPr lang="it-IT" b="1" dirty="0"/>
              <a:t>parte o componente della </a:t>
            </a:r>
            <a:r>
              <a:rPr lang="it-IT" b="1" dirty="0" smtClean="0"/>
              <a:t>religione </a:t>
            </a:r>
            <a:r>
              <a:rPr lang="it-IT" dirty="0" smtClean="0"/>
              <a:t>(momento esperienziale-cognitivo)</a:t>
            </a:r>
            <a:endParaRPr lang="it-IT" dirty="0"/>
          </a:p>
          <a:p>
            <a:r>
              <a:rPr lang="it-IT" dirty="0" smtClean="0"/>
              <a:t>2</a:t>
            </a:r>
            <a:r>
              <a:rPr lang="it-IT" dirty="0"/>
              <a:t>) come </a:t>
            </a:r>
            <a:r>
              <a:rPr lang="it-IT" b="1" dirty="0"/>
              <a:t>condotta o modo di </a:t>
            </a:r>
            <a:r>
              <a:rPr lang="it-IT" b="1" dirty="0" smtClean="0"/>
              <a:t>vita </a:t>
            </a:r>
            <a:r>
              <a:rPr lang="it-IT" dirty="0" smtClean="0"/>
              <a:t>(aspetto pragmatico)</a:t>
            </a:r>
          </a:p>
          <a:p>
            <a:r>
              <a:rPr lang="it-IT" dirty="0" smtClean="0"/>
              <a:t>3</a:t>
            </a:r>
            <a:r>
              <a:rPr lang="it-IT" dirty="0"/>
              <a:t>) come </a:t>
            </a:r>
            <a:r>
              <a:rPr lang="it-IT" b="1" dirty="0"/>
              <a:t>tentativo di esprimere la </a:t>
            </a:r>
            <a:r>
              <a:rPr lang="it-IT" dirty="0"/>
              <a:t>diretta </a:t>
            </a:r>
            <a:r>
              <a:rPr lang="it-IT" dirty="0" smtClean="0"/>
              <a:t>consapevo-lezza </a:t>
            </a:r>
            <a:r>
              <a:rPr lang="it-IT" dirty="0"/>
              <a:t>della </a:t>
            </a:r>
            <a:r>
              <a:rPr lang="it-IT" b="1" dirty="0"/>
              <a:t>presenza di </a:t>
            </a:r>
            <a:r>
              <a:rPr lang="it-IT" b="1" dirty="0" smtClean="0"/>
              <a:t>Dio </a:t>
            </a:r>
            <a:r>
              <a:rPr lang="it-IT" dirty="0" smtClean="0"/>
              <a:t>(aspetto comunicativo)</a:t>
            </a:r>
          </a:p>
          <a:p>
            <a:pPr marL="0" indent="0">
              <a:buNone/>
            </a:pPr>
            <a:r>
              <a:rPr lang="it-IT" dirty="0" err="1" smtClean="0"/>
              <a:t>McGinn</a:t>
            </a:r>
            <a:r>
              <a:rPr lang="it-IT" dirty="0" smtClean="0"/>
              <a:t> </a:t>
            </a:r>
            <a:r>
              <a:rPr lang="it-IT" dirty="0"/>
              <a:t>non parla di mistica come “esperienza unitiva” alla dimensione divina bensì di </a:t>
            </a:r>
            <a:r>
              <a:rPr lang="it-IT" b="1" dirty="0"/>
              <a:t>una forma specifica di </a:t>
            </a:r>
            <a:r>
              <a:rPr lang="it-IT" b="1" dirty="0" smtClean="0"/>
              <a:t>consapevolezza </a:t>
            </a:r>
            <a:r>
              <a:rPr lang="it-IT" dirty="0" smtClean="0"/>
              <a:t>che rimette in discussione le categorie fenomenologiche di soggetto e oggetto</a:t>
            </a:r>
            <a:endParaRPr lang="it-IT" b="1" dirty="0"/>
          </a:p>
        </p:txBody>
      </p:sp>
    </p:spTree>
    <p:extLst>
      <p:ext uri="{BB962C8B-B14F-4D97-AF65-F5344CB8AC3E}">
        <p14:creationId xmlns:p14="http://schemas.microsoft.com/office/powerpoint/2010/main" val="3224454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t>
            </a:r>
            <a:r>
              <a:rPr lang="it-IT" dirty="0" smtClean="0"/>
              <a:t>attori esterni ed interni</a:t>
            </a:r>
            <a:endParaRPr lang="it-IT" dirty="0"/>
          </a:p>
        </p:txBody>
      </p:sp>
      <p:sp>
        <p:nvSpPr>
          <p:cNvPr id="3" name="Segnaposto contenuto 2"/>
          <p:cNvSpPr>
            <a:spLocks noGrp="1"/>
          </p:cNvSpPr>
          <p:nvPr>
            <p:ph sz="quarter" idx="1"/>
          </p:nvPr>
        </p:nvSpPr>
        <p:spPr/>
        <p:txBody>
          <a:bodyPr>
            <a:normAutofit fontScale="92500"/>
          </a:bodyPr>
          <a:lstStyle/>
          <a:p>
            <a:r>
              <a:rPr lang="it-IT" dirty="0"/>
              <a:t>i fattori rilevabili esteriormente come la misurazione dell’attività cerebrale in fasi di profonda meditazione, i fenomeni di trasformazione </a:t>
            </a:r>
            <a:r>
              <a:rPr lang="it-IT" dirty="0" smtClean="0"/>
              <a:t>corporee, le </a:t>
            </a:r>
            <a:r>
              <a:rPr lang="it-IT" dirty="0"/>
              <a:t>analisi della scrittura e della letteratura prodotta dal mistico</a:t>
            </a:r>
            <a:r>
              <a:rPr lang="it-IT" dirty="0" smtClean="0"/>
              <a:t>, </a:t>
            </a:r>
            <a:r>
              <a:rPr lang="it-IT" dirty="0"/>
              <a:t>come le </a:t>
            </a:r>
            <a:r>
              <a:rPr lang="it-IT" dirty="0" smtClean="0"/>
              <a:t>biografie, </a:t>
            </a:r>
            <a:r>
              <a:rPr lang="it-IT" dirty="0"/>
              <a:t>o le e le condizioni sociali e culturali di un singolo individuo, possono essere certamente studiate coi </a:t>
            </a:r>
            <a:r>
              <a:rPr lang="it-IT" b="1" dirty="0"/>
              <a:t>metodi </a:t>
            </a:r>
            <a:r>
              <a:rPr lang="it-IT" b="1" dirty="0" smtClean="0"/>
              <a:t>delle scienze tradizionali</a:t>
            </a:r>
          </a:p>
          <a:p>
            <a:r>
              <a:rPr lang="it-IT" dirty="0" smtClean="0"/>
              <a:t>A questi </a:t>
            </a:r>
            <a:r>
              <a:rPr lang="it-IT" dirty="0"/>
              <a:t>dovremmo </a:t>
            </a:r>
            <a:r>
              <a:rPr lang="it-IT" b="1" dirty="0"/>
              <a:t>aggiungere il punto di vista del vissuto interiore</a:t>
            </a:r>
            <a:r>
              <a:rPr lang="it-IT" dirty="0"/>
              <a:t>, del </a:t>
            </a:r>
            <a:r>
              <a:rPr lang="it-IT" u="sng" dirty="0"/>
              <a:t>processo di significazione che il soggetto attribuisce alla sua </a:t>
            </a:r>
            <a:r>
              <a:rPr lang="it-IT" u="sng" dirty="0" smtClean="0"/>
              <a:t>esperienza </a:t>
            </a:r>
            <a:r>
              <a:rPr lang="it-IT" u="sng" dirty="0"/>
              <a:t>o </a:t>
            </a:r>
            <a:r>
              <a:rPr lang="it-IT" u="sng" dirty="0" smtClean="0"/>
              <a:t>al </a:t>
            </a:r>
            <a:r>
              <a:rPr lang="it-IT" u="sng" dirty="0"/>
              <a:t>suo vissuto</a:t>
            </a:r>
          </a:p>
        </p:txBody>
      </p:sp>
    </p:spTree>
    <p:extLst>
      <p:ext uri="{BB962C8B-B14F-4D97-AF65-F5344CB8AC3E}">
        <p14:creationId xmlns:p14="http://schemas.microsoft.com/office/powerpoint/2010/main" val="3452676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svolta cognitiva</a:t>
            </a:r>
            <a:endParaRPr lang="it-IT" dirty="0"/>
          </a:p>
        </p:txBody>
      </p:sp>
      <p:sp>
        <p:nvSpPr>
          <p:cNvPr id="3" name="Segnaposto contenuto 2"/>
          <p:cNvSpPr>
            <a:spLocks noGrp="1"/>
          </p:cNvSpPr>
          <p:nvPr>
            <p:ph sz="quarter" idx="1"/>
          </p:nvPr>
        </p:nvSpPr>
        <p:spPr>
          <a:xfrm>
            <a:off x="323528" y="1556792"/>
            <a:ext cx="8496944" cy="4968552"/>
          </a:xfrm>
        </p:spPr>
        <p:txBody>
          <a:bodyPr>
            <a:normAutofit fontScale="85000" lnSpcReduction="20000"/>
          </a:bodyPr>
          <a:lstStyle/>
          <a:p>
            <a:r>
              <a:rPr lang="it-IT" dirty="0" smtClean="0"/>
              <a:t>questi </a:t>
            </a:r>
            <a:r>
              <a:rPr lang="it-IT" dirty="0"/>
              <a:t>studiosi ritengono di poter </a:t>
            </a:r>
            <a:r>
              <a:rPr lang="it-IT" b="1" dirty="0"/>
              <a:t>spiegare i cosiddetti “fenomeni mistici” </a:t>
            </a:r>
            <a:r>
              <a:rPr lang="it-IT" dirty="0"/>
              <a:t>come</a:t>
            </a:r>
            <a:r>
              <a:rPr lang="it-IT" b="1" dirty="0"/>
              <a:t> stati particolari della mente umana </a:t>
            </a:r>
            <a:endParaRPr lang="it-IT" b="1" dirty="0" smtClean="0"/>
          </a:p>
          <a:p>
            <a:r>
              <a:rPr lang="it-IT" b="1" dirty="0" smtClean="0"/>
              <a:t>i </a:t>
            </a:r>
            <a:r>
              <a:rPr lang="it-IT" b="1" dirty="0"/>
              <a:t>risultati </a:t>
            </a:r>
            <a:r>
              <a:rPr lang="it-IT" dirty="0" smtClean="0"/>
              <a:t>di </a:t>
            </a:r>
            <a:r>
              <a:rPr lang="it-IT" dirty="0"/>
              <a:t>questi studi, che si avvalgono di tecnologie e criteri di misurazione sempre più sofisticati, </a:t>
            </a:r>
            <a:r>
              <a:rPr lang="it-IT" b="1" dirty="0"/>
              <a:t>non sono affatto banali o </a:t>
            </a:r>
            <a:r>
              <a:rPr lang="it-IT" b="1" dirty="0" smtClean="0"/>
              <a:t>trascurabili</a:t>
            </a:r>
          </a:p>
          <a:p>
            <a:r>
              <a:rPr lang="it-IT" dirty="0" smtClean="0"/>
              <a:t>Però, a </a:t>
            </a:r>
            <a:r>
              <a:rPr lang="it-IT" dirty="0"/>
              <a:t>differenza dei nostri cervelli </a:t>
            </a:r>
            <a:r>
              <a:rPr lang="it-IT" dirty="0" smtClean="0"/>
              <a:t>(individuali </a:t>
            </a:r>
            <a:r>
              <a:rPr lang="it-IT" dirty="0"/>
              <a:t>e </a:t>
            </a:r>
            <a:r>
              <a:rPr lang="it-IT" dirty="0" smtClean="0"/>
              <a:t>corporei), </a:t>
            </a:r>
            <a:r>
              <a:rPr lang="it-IT" b="1" dirty="0"/>
              <a:t>le nostre menti</a:t>
            </a:r>
            <a:r>
              <a:rPr lang="it-IT" dirty="0"/>
              <a:t> lavorano </a:t>
            </a:r>
            <a:r>
              <a:rPr lang="it-IT" b="1" dirty="0" smtClean="0"/>
              <a:t>come </a:t>
            </a:r>
            <a:r>
              <a:rPr lang="it-IT" b="1" dirty="0"/>
              <a:t>una rete</a:t>
            </a:r>
            <a:r>
              <a:rPr lang="it-IT" dirty="0"/>
              <a:t>, estesa </a:t>
            </a:r>
            <a:r>
              <a:rPr lang="it-IT" dirty="0" smtClean="0"/>
              <a:t>oltre </a:t>
            </a:r>
            <a:r>
              <a:rPr lang="it-IT" dirty="0"/>
              <a:t>il singolo individuo</a:t>
            </a:r>
            <a:r>
              <a:rPr lang="it-IT" dirty="0" smtClean="0"/>
              <a:t>.</a:t>
            </a:r>
          </a:p>
          <a:p>
            <a:r>
              <a:rPr lang="it-IT" dirty="0" smtClean="0"/>
              <a:t>si </a:t>
            </a:r>
            <a:r>
              <a:rPr lang="it-IT" dirty="0"/>
              <a:t>avvalgono di </a:t>
            </a:r>
            <a:r>
              <a:rPr lang="it-IT" b="1" dirty="0" smtClean="0"/>
              <a:t>supporti extra-mentali </a:t>
            </a:r>
            <a:r>
              <a:rPr lang="it-IT" dirty="0" smtClean="0"/>
              <a:t>come </a:t>
            </a:r>
            <a:r>
              <a:rPr lang="it-IT" i="1" dirty="0"/>
              <a:t>libri</a:t>
            </a:r>
            <a:r>
              <a:rPr lang="it-IT" dirty="0" smtClean="0"/>
              <a:t>, </a:t>
            </a:r>
            <a:r>
              <a:rPr lang="it-IT" i="1" dirty="0"/>
              <a:t>monumenti</a:t>
            </a:r>
            <a:r>
              <a:rPr lang="it-IT" dirty="0" smtClean="0"/>
              <a:t>, </a:t>
            </a:r>
            <a:r>
              <a:rPr lang="it-IT" i="1" dirty="0" err="1" smtClean="0"/>
              <a:t>smartphone</a:t>
            </a:r>
            <a:r>
              <a:rPr lang="it-IT" dirty="0" smtClean="0"/>
              <a:t>, </a:t>
            </a:r>
            <a:r>
              <a:rPr lang="it-IT" i="1" dirty="0"/>
              <a:t>computer</a:t>
            </a:r>
            <a:r>
              <a:rPr lang="it-IT" dirty="0"/>
              <a:t>, ecc</a:t>
            </a:r>
            <a:r>
              <a:rPr lang="it-IT" dirty="0" smtClean="0"/>
              <a:t>.</a:t>
            </a:r>
          </a:p>
          <a:p>
            <a:r>
              <a:rPr lang="it-IT" dirty="0" smtClean="0"/>
              <a:t>siamo </a:t>
            </a:r>
            <a:r>
              <a:rPr lang="it-IT" dirty="0"/>
              <a:t>cioè in possesso di </a:t>
            </a:r>
            <a:r>
              <a:rPr lang="it-IT" b="1" dirty="0"/>
              <a:t>menti “ibride”, </a:t>
            </a:r>
            <a:r>
              <a:rPr lang="it-IT" b="1" dirty="0" smtClean="0"/>
              <a:t>“estese</a:t>
            </a:r>
            <a:r>
              <a:rPr lang="it-IT" b="1" dirty="0"/>
              <a:t>”</a:t>
            </a:r>
            <a:r>
              <a:rPr lang="it-IT" b="1" dirty="0" smtClean="0"/>
              <a:t> </a:t>
            </a:r>
            <a:r>
              <a:rPr lang="it-IT" b="1" dirty="0"/>
              <a:t>e “condivise”, </a:t>
            </a:r>
            <a:r>
              <a:rPr lang="it-IT" dirty="0"/>
              <a:t>attraverso le quali diamo significato alla vita che conduciamo e alle esperienze che </a:t>
            </a:r>
            <a:r>
              <a:rPr lang="it-IT" dirty="0" smtClean="0"/>
              <a:t>viviamo</a:t>
            </a:r>
          </a:p>
          <a:p>
            <a:pPr marL="0" indent="0" algn="r">
              <a:buNone/>
            </a:pPr>
            <a:r>
              <a:rPr lang="it-IT" sz="2600" dirty="0" smtClean="0"/>
              <a:t>(</a:t>
            </a:r>
            <a:r>
              <a:rPr lang="en-US" sz="2600" dirty="0"/>
              <a:t>M. Rowlands, </a:t>
            </a:r>
            <a:r>
              <a:rPr lang="en-US" sz="2600" i="1" dirty="0"/>
              <a:t>New Science of the </a:t>
            </a:r>
            <a:r>
              <a:rPr lang="en-US" sz="2600" i="1" dirty="0" smtClean="0"/>
              <a:t>Mind, </a:t>
            </a:r>
            <a:r>
              <a:rPr lang="en-US" sz="2600" dirty="0" err="1"/>
              <a:t>Mit</a:t>
            </a:r>
            <a:r>
              <a:rPr lang="en-US" sz="2600" dirty="0"/>
              <a:t> Press, Cambridge </a:t>
            </a:r>
            <a:r>
              <a:rPr lang="en-US" sz="2600" dirty="0" smtClean="0"/>
              <a:t>Mass. 2010)</a:t>
            </a:r>
            <a:endParaRPr lang="it-IT" sz="2600" dirty="0"/>
          </a:p>
          <a:p>
            <a:endParaRPr lang="it-IT" dirty="0"/>
          </a:p>
        </p:txBody>
      </p:sp>
    </p:spTree>
    <p:extLst>
      <p:ext uri="{BB962C8B-B14F-4D97-AF65-F5344CB8AC3E}">
        <p14:creationId xmlns:p14="http://schemas.microsoft.com/office/powerpoint/2010/main" val="1654793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Un nuovo </a:t>
            </a:r>
            <a:r>
              <a:rPr lang="it-IT" b="1" dirty="0"/>
              <a:t>approccio “a blocchi”</a:t>
            </a:r>
            <a:endParaRPr lang="it-IT" dirty="0"/>
          </a:p>
        </p:txBody>
      </p:sp>
      <p:sp>
        <p:nvSpPr>
          <p:cNvPr id="3" name="Segnaposto contenuto 2"/>
          <p:cNvSpPr>
            <a:spLocks noGrp="1"/>
          </p:cNvSpPr>
          <p:nvPr>
            <p:ph sz="quarter" idx="1"/>
          </p:nvPr>
        </p:nvSpPr>
        <p:spPr/>
        <p:txBody>
          <a:bodyPr>
            <a:normAutofit/>
          </a:bodyPr>
          <a:lstStyle/>
          <a:p>
            <a:r>
              <a:rPr lang="it-IT" dirty="0" smtClean="0"/>
              <a:t>Piuttosto che parlare di </a:t>
            </a:r>
            <a:r>
              <a:rPr lang="it-IT" b="1" dirty="0" smtClean="0"/>
              <a:t>“esperienze religiose”</a:t>
            </a:r>
            <a:r>
              <a:rPr lang="it-IT" dirty="0" smtClean="0"/>
              <a:t> (o mistiche) </a:t>
            </a:r>
            <a:r>
              <a:rPr lang="it-IT" dirty="0" err="1" smtClean="0"/>
              <a:t>Ann</a:t>
            </a:r>
            <a:r>
              <a:rPr lang="it-IT" dirty="0" smtClean="0"/>
              <a:t> </a:t>
            </a:r>
            <a:r>
              <a:rPr lang="it-IT" dirty="0" err="1" smtClean="0"/>
              <a:t>Taves</a:t>
            </a:r>
            <a:r>
              <a:rPr lang="it-IT" dirty="0" smtClean="0"/>
              <a:t> propone </a:t>
            </a:r>
            <a:r>
              <a:rPr lang="it-IT" dirty="0"/>
              <a:t>di </a:t>
            </a:r>
            <a:r>
              <a:rPr lang="it-IT" b="1" dirty="0" smtClean="0"/>
              <a:t>decostruire o disaggregare alcuni tipi di esperienze particolari ritenute religiose o speciali</a:t>
            </a:r>
          </a:p>
          <a:p>
            <a:r>
              <a:rPr lang="it-IT" dirty="0" smtClean="0"/>
              <a:t>In questo modo possiamo comprendere meglio</a:t>
            </a:r>
            <a:r>
              <a:rPr lang="it-IT" b="1" dirty="0" smtClean="0"/>
              <a:t> </a:t>
            </a:r>
            <a:r>
              <a:rPr lang="it-IT" b="1" u="sng" dirty="0" smtClean="0"/>
              <a:t>l’interazione fra processi psicobiologici, sociali e linguistico-culturali</a:t>
            </a:r>
          </a:p>
          <a:p>
            <a:r>
              <a:rPr lang="it-IT" b="1" dirty="0" smtClean="0"/>
              <a:t>Costruire cioè </a:t>
            </a:r>
            <a:r>
              <a:rPr lang="it-IT" b="1" dirty="0"/>
              <a:t>un ponte fra gli studi umanistici tradizionali e le scienze </a:t>
            </a:r>
            <a:r>
              <a:rPr lang="it-IT" b="1" dirty="0" smtClean="0"/>
              <a:t>naturali</a:t>
            </a:r>
          </a:p>
        </p:txBody>
      </p:sp>
    </p:spTree>
    <p:extLst>
      <p:ext uri="{BB962C8B-B14F-4D97-AF65-F5344CB8AC3E}">
        <p14:creationId xmlns:p14="http://schemas.microsoft.com/office/powerpoint/2010/main" val="1716302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metodologia decostruttiva</a:t>
            </a:r>
            <a:endParaRPr lang="it-IT" dirty="0"/>
          </a:p>
        </p:txBody>
      </p:sp>
      <p:sp>
        <p:nvSpPr>
          <p:cNvPr id="3" name="Segnaposto contenuto 2"/>
          <p:cNvSpPr>
            <a:spLocks noGrp="1"/>
          </p:cNvSpPr>
          <p:nvPr>
            <p:ph sz="quarter" idx="1"/>
          </p:nvPr>
        </p:nvSpPr>
        <p:spPr>
          <a:xfrm>
            <a:off x="612648" y="1844824"/>
            <a:ext cx="8153400" cy="4752528"/>
          </a:xfrm>
        </p:spPr>
        <p:txBody>
          <a:bodyPr>
            <a:normAutofit fontScale="77500" lnSpcReduction="20000"/>
          </a:bodyPr>
          <a:lstStyle/>
          <a:p>
            <a:r>
              <a:rPr lang="it-IT" dirty="0"/>
              <a:t>Per fare ciò </a:t>
            </a:r>
            <a:r>
              <a:rPr lang="it-IT" dirty="0" smtClean="0"/>
              <a:t>dobbiamo distinguere:</a:t>
            </a:r>
          </a:p>
          <a:p>
            <a:pPr marL="0" indent="0">
              <a:buNone/>
            </a:pPr>
            <a:r>
              <a:rPr lang="it-IT" dirty="0"/>
              <a:t>- </a:t>
            </a:r>
            <a:r>
              <a:rPr lang="it-IT" b="1" i="1" dirty="0"/>
              <a:t>Simple </a:t>
            </a:r>
            <a:r>
              <a:rPr lang="it-IT" b="1" i="1" dirty="0" err="1"/>
              <a:t>ascriptions</a:t>
            </a:r>
            <a:r>
              <a:rPr lang="it-IT" b="1" i="1" dirty="0"/>
              <a:t> </a:t>
            </a:r>
            <a:r>
              <a:rPr lang="it-IT" dirty="0" smtClean="0"/>
              <a:t>[attribuzioni semplici] (gesti</a:t>
            </a:r>
            <a:r>
              <a:rPr lang="it-IT" dirty="0"/>
              <a:t>, simboli, credenze, norme morali, assunti dogmatici, </a:t>
            </a:r>
            <a:r>
              <a:rPr lang="it-IT" dirty="0" smtClean="0"/>
              <a:t>presunti nessi causali, ecc</a:t>
            </a:r>
            <a:r>
              <a:rPr lang="it-IT" dirty="0"/>
              <a:t>.)</a:t>
            </a:r>
          </a:p>
          <a:p>
            <a:pPr marL="0" indent="0">
              <a:buNone/>
            </a:pPr>
            <a:r>
              <a:rPr lang="it-IT" i="1" dirty="0"/>
              <a:t>- </a:t>
            </a:r>
            <a:r>
              <a:rPr lang="it-IT" b="1" i="1" dirty="0"/>
              <a:t>Composite </a:t>
            </a:r>
            <a:r>
              <a:rPr lang="it-IT" b="1" i="1" dirty="0" err="1"/>
              <a:t>ascriptions</a:t>
            </a:r>
            <a:r>
              <a:rPr lang="it-IT" b="1" i="1" dirty="0"/>
              <a:t> </a:t>
            </a:r>
            <a:r>
              <a:rPr lang="it-IT" dirty="0" smtClean="0"/>
              <a:t>[attribuzioni composite] (formazioni </a:t>
            </a:r>
            <a:r>
              <a:rPr lang="it-IT" dirty="0"/>
              <a:t>complesse come le </a:t>
            </a:r>
            <a:r>
              <a:rPr lang="it-IT" dirty="0" smtClean="0"/>
              <a:t>elaborazioni </a:t>
            </a:r>
            <a:r>
              <a:rPr lang="it-IT" dirty="0"/>
              <a:t>teologiche, le scuole mistiche, le religioni</a:t>
            </a:r>
            <a:r>
              <a:rPr lang="it-IT" dirty="0" smtClean="0"/>
              <a:t>)</a:t>
            </a:r>
          </a:p>
          <a:p>
            <a:r>
              <a:rPr lang="it-IT" dirty="0" smtClean="0"/>
              <a:t>distinzione già presente in </a:t>
            </a:r>
            <a:r>
              <a:rPr lang="it-IT" b="1" dirty="0" smtClean="0"/>
              <a:t>James </a:t>
            </a:r>
            <a:r>
              <a:rPr lang="it-IT" b="1" dirty="0" err="1" smtClean="0"/>
              <a:t>Dewey</a:t>
            </a:r>
            <a:r>
              <a:rPr lang="it-IT" b="1" dirty="0" smtClean="0"/>
              <a:t> </a:t>
            </a:r>
            <a:r>
              <a:rPr lang="it-IT" dirty="0" smtClean="0"/>
              <a:t>(= </a:t>
            </a:r>
            <a:r>
              <a:rPr lang="it-IT" i="1" dirty="0" err="1" smtClean="0"/>
              <a:t>religious</a:t>
            </a:r>
            <a:r>
              <a:rPr lang="it-IT" i="1" dirty="0" smtClean="0"/>
              <a:t> </a:t>
            </a:r>
            <a:r>
              <a:rPr lang="it-IT" i="1" dirty="0" err="1" smtClean="0"/>
              <a:t>elements</a:t>
            </a:r>
            <a:r>
              <a:rPr lang="it-IT" i="1" dirty="0" smtClean="0"/>
              <a:t> of </a:t>
            </a:r>
            <a:r>
              <a:rPr lang="it-IT" i="1" dirty="0" err="1" smtClean="0"/>
              <a:t>experience</a:t>
            </a:r>
            <a:r>
              <a:rPr lang="it-IT" dirty="0" smtClean="0"/>
              <a:t>) e ripresa oggi da </a:t>
            </a:r>
            <a:r>
              <a:rPr lang="it-IT" b="1" dirty="0" err="1" smtClean="0"/>
              <a:t>Hent</a:t>
            </a:r>
            <a:r>
              <a:rPr lang="it-IT" b="1" dirty="0" smtClean="0"/>
              <a:t> de Vries </a:t>
            </a:r>
            <a:r>
              <a:rPr lang="it-IT" dirty="0" smtClean="0"/>
              <a:t>che parla di «forme elementari in cui la religione, in senso astratto, si articola e si costituisce»</a:t>
            </a:r>
          </a:p>
          <a:p>
            <a:r>
              <a:rPr lang="it-IT" dirty="0" smtClean="0"/>
              <a:t>Studiamo dunque i “blocchi” di cui si costituisce una certa esperienza</a:t>
            </a:r>
          </a:p>
          <a:p>
            <a:r>
              <a:rPr lang="it-IT" dirty="0" smtClean="0"/>
              <a:t>Ciò permette di non trattare l’esperienza religiosa o mistica come </a:t>
            </a:r>
            <a:r>
              <a:rPr lang="it-IT" dirty="0"/>
              <a:t>“</a:t>
            </a:r>
            <a:r>
              <a:rPr lang="it-IT" dirty="0" smtClean="0"/>
              <a:t>sui generis” e poter dialogare con tutte le altre discipline scientifiche!</a:t>
            </a:r>
          </a:p>
          <a:p>
            <a:pPr>
              <a:buFontTx/>
              <a:buChar char="-"/>
            </a:pPr>
            <a:endParaRPr lang="it-IT" dirty="0" smtClean="0"/>
          </a:p>
          <a:p>
            <a:endParaRPr lang="it-IT" dirty="0"/>
          </a:p>
        </p:txBody>
      </p:sp>
    </p:spTree>
    <p:extLst>
      <p:ext uri="{BB962C8B-B14F-4D97-AF65-F5344CB8AC3E}">
        <p14:creationId xmlns:p14="http://schemas.microsoft.com/office/powerpoint/2010/main" val="15742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modello </a:t>
            </a:r>
            <a:r>
              <a:rPr lang="it-IT" i="1" dirty="0" smtClean="0"/>
              <a:t>bottom-up</a:t>
            </a:r>
            <a:endParaRPr lang="it-IT" dirty="0"/>
          </a:p>
        </p:txBody>
      </p:sp>
      <p:sp>
        <p:nvSpPr>
          <p:cNvPr id="3" name="Segnaposto contenuto 2"/>
          <p:cNvSpPr>
            <a:spLocks noGrp="1"/>
          </p:cNvSpPr>
          <p:nvPr>
            <p:ph sz="quarter" idx="1"/>
          </p:nvPr>
        </p:nvSpPr>
        <p:spPr/>
        <p:txBody>
          <a:bodyPr>
            <a:normAutofit/>
          </a:bodyPr>
          <a:lstStyle/>
          <a:p>
            <a:r>
              <a:rPr lang="it-IT" dirty="0" smtClean="0"/>
              <a:t>Se la mistica, come dice </a:t>
            </a:r>
            <a:r>
              <a:rPr lang="it-IT" dirty="0" err="1" smtClean="0"/>
              <a:t>McGinn</a:t>
            </a:r>
            <a:r>
              <a:rPr lang="it-IT" dirty="0" smtClean="0"/>
              <a:t>, è la </a:t>
            </a:r>
            <a:r>
              <a:rPr lang="it-IT" b="1" dirty="0"/>
              <a:t>declinazione particolare di una vita</a:t>
            </a:r>
            <a:r>
              <a:rPr lang="it-IT" dirty="0"/>
              <a:t> inserita </a:t>
            </a:r>
            <a:r>
              <a:rPr lang="it-IT" dirty="0" smtClean="0"/>
              <a:t>in </a:t>
            </a:r>
            <a:r>
              <a:rPr lang="it-IT" dirty="0"/>
              <a:t>un </a:t>
            </a:r>
            <a:r>
              <a:rPr lang="it-IT" b="1" dirty="0"/>
              <a:t>complesso di religiosità più </a:t>
            </a:r>
            <a:r>
              <a:rPr lang="it-IT" b="1" dirty="0" smtClean="0"/>
              <a:t>ampio</a:t>
            </a:r>
          </a:p>
          <a:p>
            <a:r>
              <a:rPr lang="it-IT" dirty="0" smtClean="0"/>
              <a:t>questa </a:t>
            </a:r>
            <a:r>
              <a:rPr lang="it-IT" dirty="0"/>
              <a:t>già partecipa di una sua </a:t>
            </a:r>
            <a:r>
              <a:rPr lang="it-IT" b="1" dirty="0"/>
              <a:t>dimensione rituale </a:t>
            </a:r>
            <a:r>
              <a:rPr lang="it-IT" dirty="0"/>
              <a:t>(con tutta la </a:t>
            </a:r>
            <a:r>
              <a:rPr lang="it-IT" dirty="0" smtClean="0"/>
              <a:t>sua densità simbolica!)</a:t>
            </a:r>
          </a:p>
          <a:p>
            <a:r>
              <a:rPr lang="it-IT" dirty="0"/>
              <a:t>la domanda </a:t>
            </a:r>
            <a:r>
              <a:rPr lang="it-IT" dirty="0" smtClean="0"/>
              <a:t>è: </a:t>
            </a:r>
            <a:r>
              <a:rPr lang="it-IT" dirty="0"/>
              <a:t>se le tecniche mistiche siano state a loro volta in grado di esercitare un’influenza su questa dimensione </a:t>
            </a:r>
            <a:r>
              <a:rPr lang="it-IT" dirty="0" smtClean="0"/>
              <a:t>rituale </a:t>
            </a:r>
            <a:r>
              <a:rPr lang="it-IT" dirty="0"/>
              <a:t>della religione</a:t>
            </a:r>
          </a:p>
        </p:txBody>
      </p:sp>
    </p:spTree>
    <p:extLst>
      <p:ext uri="{BB962C8B-B14F-4D97-AF65-F5344CB8AC3E}">
        <p14:creationId xmlns:p14="http://schemas.microsoft.com/office/powerpoint/2010/main" val="463781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t>
            </a:r>
            <a:r>
              <a:rPr lang="it-IT" dirty="0" smtClean="0"/>
              <a:t>istica e teologia</a:t>
            </a:r>
            <a:endParaRPr lang="it-IT" dirty="0"/>
          </a:p>
        </p:txBody>
      </p:sp>
      <p:sp>
        <p:nvSpPr>
          <p:cNvPr id="3" name="Segnaposto contenuto 2"/>
          <p:cNvSpPr>
            <a:spLocks noGrp="1"/>
          </p:cNvSpPr>
          <p:nvPr>
            <p:ph sz="quarter" idx="1"/>
          </p:nvPr>
        </p:nvSpPr>
        <p:spPr>
          <a:xfrm>
            <a:off x="612648" y="1600200"/>
            <a:ext cx="8153400" cy="4781128"/>
          </a:xfrm>
        </p:spPr>
        <p:txBody>
          <a:bodyPr>
            <a:normAutofit fontScale="92500" lnSpcReduction="20000"/>
          </a:bodyPr>
          <a:lstStyle/>
          <a:p>
            <a:r>
              <a:rPr lang="it-IT" dirty="0" smtClean="0"/>
              <a:t>Non si può leggere </a:t>
            </a:r>
            <a:r>
              <a:rPr lang="it-IT" dirty="0"/>
              <a:t>la singola esperienza mistica alla luce di una particolare tradizione </a:t>
            </a:r>
            <a:r>
              <a:rPr lang="it-IT" dirty="0" smtClean="0"/>
              <a:t>teologica</a:t>
            </a:r>
          </a:p>
          <a:p>
            <a:r>
              <a:rPr lang="it-IT" dirty="0" smtClean="0"/>
              <a:t>ogni </a:t>
            </a:r>
            <a:r>
              <a:rPr lang="it-IT" dirty="0"/>
              <a:t>mistico, nel suo specifico </a:t>
            </a:r>
            <a:r>
              <a:rPr lang="it-IT" dirty="0" smtClean="0"/>
              <a:t>contesto, ha accesso </a:t>
            </a:r>
            <a:r>
              <a:rPr lang="it-IT" dirty="0"/>
              <a:t>a diverse opzioni di lettura teologica del proprio viaggio </a:t>
            </a:r>
            <a:r>
              <a:rPr lang="it-IT" dirty="0" smtClean="0"/>
              <a:t>intellettuale/esperienziale</a:t>
            </a:r>
          </a:p>
          <a:p>
            <a:r>
              <a:rPr lang="it-IT" b="1" dirty="0" smtClean="0"/>
              <a:t>Ma forse è </a:t>
            </a:r>
            <a:r>
              <a:rPr lang="it-IT" b="1" dirty="0"/>
              <a:t>vero anche </a:t>
            </a:r>
            <a:r>
              <a:rPr lang="it-IT" b="1" dirty="0" smtClean="0"/>
              <a:t>l’opposto</a:t>
            </a:r>
            <a:r>
              <a:rPr lang="it-IT" dirty="0" smtClean="0"/>
              <a:t>: </a:t>
            </a:r>
            <a:r>
              <a:rPr lang="it-IT" dirty="0"/>
              <a:t>ovvero che </a:t>
            </a:r>
            <a:r>
              <a:rPr lang="it-IT" u="sng" dirty="0"/>
              <a:t>diverse teologie mistiche hanno concorso all’elaborazione di letture teologiche più articolate e complesse</a:t>
            </a:r>
            <a:r>
              <a:rPr lang="it-IT" dirty="0"/>
              <a:t> poi confluite in una teologia “ufficiale</a:t>
            </a:r>
            <a:r>
              <a:rPr lang="it-IT" dirty="0" smtClean="0"/>
              <a:t>”</a:t>
            </a:r>
          </a:p>
          <a:p>
            <a:r>
              <a:rPr lang="it-IT" dirty="0" smtClean="0"/>
              <a:t>Così come le </a:t>
            </a:r>
            <a:r>
              <a:rPr lang="it-IT" b="1" dirty="0" smtClean="0"/>
              <a:t>tecniche mistiche hanno concorso a strutturare la dimensione rituale </a:t>
            </a:r>
            <a:r>
              <a:rPr lang="it-IT" dirty="0" smtClean="0"/>
              <a:t>della religione ufficiale</a:t>
            </a:r>
            <a:endParaRPr lang="it-IT" dirty="0"/>
          </a:p>
        </p:txBody>
      </p:sp>
    </p:spTree>
    <p:extLst>
      <p:ext uri="{BB962C8B-B14F-4D97-AF65-F5344CB8AC3E}">
        <p14:creationId xmlns:p14="http://schemas.microsoft.com/office/powerpoint/2010/main" val="296750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640960" cy="922114"/>
          </a:xfrm>
        </p:spPr>
        <p:txBody>
          <a:bodyPr>
            <a:normAutofit/>
          </a:bodyPr>
          <a:lstStyle/>
          <a:p>
            <a:r>
              <a:rPr lang="it-IT" sz="3200" dirty="0" smtClean="0"/>
              <a:t>tecniche, rituali</a:t>
            </a:r>
            <a:r>
              <a:rPr lang="it-IT" sz="3200" dirty="0"/>
              <a:t>, esperienze e convinzioni teologiche</a:t>
            </a:r>
          </a:p>
        </p:txBody>
      </p:sp>
      <p:sp>
        <p:nvSpPr>
          <p:cNvPr id="3" name="Segnaposto contenuto 2"/>
          <p:cNvSpPr>
            <a:spLocks noGrp="1"/>
          </p:cNvSpPr>
          <p:nvPr>
            <p:ph sz="quarter" idx="1"/>
          </p:nvPr>
        </p:nvSpPr>
        <p:spPr/>
        <p:txBody>
          <a:bodyPr>
            <a:normAutofit fontScale="92500" lnSpcReduction="20000"/>
          </a:bodyPr>
          <a:lstStyle/>
          <a:p>
            <a:r>
              <a:rPr lang="it-IT" dirty="0" smtClean="0"/>
              <a:t>In </a:t>
            </a:r>
            <a:r>
              <a:rPr lang="it-IT" dirty="0"/>
              <a:t>questo modo </a:t>
            </a:r>
            <a:r>
              <a:rPr lang="it-IT" b="1" dirty="0"/>
              <a:t>siamo in grado di studiare come le diverse forme di prassi religiosa, comprese quelle </a:t>
            </a:r>
            <a:r>
              <a:rPr lang="it-IT" b="1" dirty="0" smtClean="0"/>
              <a:t>rituali, </a:t>
            </a:r>
            <a:r>
              <a:rPr lang="it-IT" b="1" dirty="0"/>
              <a:t>abbiano influenzato il processo di significazione del mistico e </a:t>
            </a:r>
            <a:r>
              <a:rPr lang="it-IT" b="1" dirty="0" smtClean="0"/>
              <a:t>viceversa</a:t>
            </a:r>
          </a:p>
          <a:p>
            <a:r>
              <a:rPr lang="it-IT" dirty="0"/>
              <a:t>“In luogo di una prospettiva </a:t>
            </a:r>
            <a:r>
              <a:rPr lang="it-IT" dirty="0" err="1"/>
              <a:t>essenzialista</a:t>
            </a:r>
            <a:r>
              <a:rPr lang="it-IT" dirty="0"/>
              <a:t>, che stabilisce a priori le caratteristiche di un pensiero mistico in base alla struttura teologica della religione in questione, propongo una direzione di ricerca inversa, in cui sia l’osservazione delle diverse forme di prassi religiosa documentate a illuminare la natura mistica di una determinata religione</a:t>
            </a:r>
            <a:r>
              <a:rPr lang="it-IT" dirty="0" smtClean="0"/>
              <a:t>”</a:t>
            </a:r>
          </a:p>
          <a:p>
            <a:pPr marL="0" indent="0">
              <a:buNone/>
            </a:pPr>
            <a:r>
              <a:rPr lang="it-IT" sz="2600" dirty="0" smtClean="0"/>
              <a:t>(</a:t>
            </a:r>
            <a:r>
              <a:rPr lang="it-IT" sz="2600" dirty="0"/>
              <a:t>M. </a:t>
            </a:r>
            <a:r>
              <a:rPr lang="it-IT" sz="2600" dirty="0" err="1"/>
              <a:t>Idel</a:t>
            </a:r>
            <a:r>
              <a:rPr lang="it-IT" sz="2600" dirty="0"/>
              <a:t>, </a:t>
            </a:r>
            <a:r>
              <a:rPr lang="it-IT" sz="2600" i="1" dirty="0"/>
              <a:t>Catene incantate: tecniche e rituali nella mistica ebraica</a:t>
            </a:r>
            <a:r>
              <a:rPr lang="it-IT" sz="2600" dirty="0"/>
              <a:t>, </a:t>
            </a:r>
            <a:r>
              <a:rPr lang="it-IT" sz="2600" dirty="0" err="1"/>
              <a:t>Morcelliana</a:t>
            </a:r>
            <a:r>
              <a:rPr lang="it-IT" sz="2600" dirty="0"/>
              <a:t>, Brescia </a:t>
            </a:r>
            <a:r>
              <a:rPr lang="it-IT" sz="2600" dirty="0" smtClean="0"/>
              <a:t>2019, p. 45)</a:t>
            </a:r>
            <a:endParaRPr lang="it-IT" sz="2600" dirty="0"/>
          </a:p>
        </p:txBody>
      </p:sp>
    </p:spTree>
    <p:extLst>
      <p:ext uri="{BB962C8B-B14F-4D97-AF65-F5344CB8AC3E}">
        <p14:creationId xmlns:p14="http://schemas.microsoft.com/office/powerpoint/2010/main" val="288139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lstStyle/>
          <a:p>
            <a:r>
              <a:rPr lang="it-IT" dirty="0" smtClean="0"/>
              <a:t>La sfida della complessità</a:t>
            </a:r>
            <a:endParaRPr lang="it-IT" dirty="0"/>
          </a:p>
        </p:txBody>
      </p:sp>
      <p:sp>
        <p:nvSpPr>
          <p:cNvPr id="3" name="Segnaposto contenuto 2"/>
          <p:cNvSpPr>
            <a:spLocks noGrp="1"/>
          </p:cNvSpPr>
          <p:nvPr>
            <p:ph sz="quarter" idx="1"/>
          </p:nvPr>
        </p:nvSpPr>
        <p:spPr>
          <a:xfrm>
            <a:off x="612648" y="1600200"/>
            <a:ext cx="8153400" cy="4709120"/>
          </a:xfrm>
        </p:spPr>
        <p:txBody>
          <a:bodyPr>
            <a:normAutofit fontScale="92500"/>
          </a:bodyPr>
          <a:lstStyle/>
          <a:p>
            <a:r>
              <a:rPr lang="it-IT" dirty="0"/>
              <a:t>“La scrittura di un manuale che sappia introdurre gli studenti universitari allo studio delle religioni costituisce </a:t>
            </a:r>
            <a:r>
              <a:rPr lang="it-IT" b="1" dirty="0"/>
              <a:t>una delle sfide culturali più impegnative nel campo accademico contemporaneo</a:t>
            </a:r>
            <a:r>
              <a:rPr lang="it-IT" dirty="0"/>
              <a:t>. La sua complessità </a:t>
            </a:r>
            <a:r>
              <a:rPr lang="it-IT" dirty="0" err="1" smtClean="0"/>
              <a:t>dipen</a:t>
            </a:r>
            <a:r>
              <a:rPr lang="it-IT" dirty="0" smtClean="0"/>
              <a:t>-de </a:t>
            </a:r>
            <a:r>
              <a:rPr lang="it-IT" dirty="0"/>
              <a:t>però non solamente dalle </a:t>
            </a:r>
            <a:r>
              <a:rPr lang="it-IT" b="1" dirty="0"/>
              <a:t>rapide </a:t>
            </a:r>
            <a:r>
              <a:rPr lang="it-IT" b="1" dirty="0" smtClean="0"/>
              <a:t>trasformazioni</a:t>
            </a:r>
            <a:r>
              <a:rPr lang="it-IT" dirty="0" smtClean="0"/>
              <a:t> </a:t>
            </a:r>
            <a:r>
              <a:rPr lang="it-IT" b="1" dirty="0"/>
              <a:t>del campo religioso </a:t>
            </a:r>
            <a:r>
              <a:rPr lang="it-IT" dirty="0"/>
              <a:t>all’inizio del XXI secolo, ma anche dalla </a:t>
            </a:r>
            <a:r>
              <a:rPr lang="it-IT" b="1" dirty="0"/>
              <a:t>mancanza di un accordo disciplinare</a:t>
            </a:r>
            <a:r>
              <a:rPr lang="it-IT" dirty="0"/>
              <a:t> in merito alle teorie e ai metodi necessari per promuovere uno studio scientifico della religione e delle religioni</a:t>
            </a:r>
            <a:r>
              <a:rPr lang="it-IT" dirty="0" smtClean="0"/>
              <a:t>”.</a:t>
            </a:r>
          </a:p>
          <a:p>
            <a:endParaRPr lang="it-IT" dirty="0"/>
          </a:p>
          <a:p>
            <a:pPr marL="0" indent="0" algn="r">
              <a:buNone/>
            </a:pPr>
            <a:r>
              <a:rPr lang="it-IT" sz="1900" dirty="0" smtClean="0"/>
              <a:t>(S</a:t>
            </a:r>
            <a:r>
              <a:rPr lang="it-IT" sz="1900" dirty="0"/>
              <a:t>. Botta, </a:t>
            </a:r>
            <a:r>
              <a:rPr lang="it-IT" sz="1900" i="1" dirty="0"/>
              <a:t>Editoriale</a:t>
            </a:r>
            <a:r>
              <a:rPr lang="it-IT" sz="1900" dirty="0"/>
              <a:t>, in: J.S. Jensen, </a:t>
            </a:r>
            <a:r>
              <a:rPr lang="it-IT" sz="1900" i="1" dirty="0"/>
              <a:t>Che cosa è la religione?</a:t>
            </a:r>
            <a:r>
              <a:rPr lang="it-IT" sz="1900" dirty="0"/>
              <a:t>, </a:t>
            </a:r>
            <a:r>
              <a:rPr lang="it-IT" sz="1900" dirty="0" err="1" smtClean="0"/>
              <a:t>Bulzoni</a:t>
            </a:r>
            <a:r>
              <a:rPr lang="it-IT" sz="1900" dirty="0"/>
              <a:t>, Roma 2018, p. </a:t>
            </a:r>
            <a:r>
              <a:rPr lang="it-IT" sz="1900" dirty="0" smtClean="0"/>
              <a:t>11)</a:t>
            </a:r>
          </a:p>
        </p:txBody>
      </p:sp>
    </p:spTree>
    <p:extLst>
      <p:ext uri="{BB962C8B-B14F-4D97-AF65-F5344CB8AC3E}">
        <p14:creationId xmlns:p14="http://schemas.microsoft.com/office/powerpoint/2010/main" val="1710524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a:t>
            </a:r>
            <a:r>
              <a:rPr lang="it-IT" dirty="0" smtClean="0"/>
              <a:t>n conclusione</a:t>
            </a:r>
            <a:endParaRPr lang="it-IT" dirty="0"/>
          </a:p>
        </p:txBody>
      </p:sp>
      <p:sp>
        <p:nvSpPr>
          <p:cNvPr id="3" name="Segnaposto contenuto 2"/>
          <p:cNvSpPr>
            <a:spLocks noGrp="1"/>
          </p:cNvSpPr>
          <p:nvPr>
            <p:ph sz="quarter" idx="1"/>
          </p:nvPr>
        </p:nvSpPr>
        <p:spPr/>
        <p:txBody>
          <a:bodyPr/>
          <a:lstStyle/>
          <a:p>
            <a:r>
              <a:rPr lang="it-IT" dirty="0"/>
              <a:t>Si tratta </a:t>
            </a:r>
            <a:r>
              <a:rPr lang="it-IT" dirty="0" smtClean="0"/>
              <a:t>di </a:t>
            </a:r>
            <a:r>
              <a:rPr lang="it-IT" b="1" dirty="0"/>
              <a:t>rivisitare i rapporti fra tecniche mistiche, rituali, esperienze e convinzioni teologiche</a:t>
            </a:r>
            <a:r>
              <a:rPr lang="it-IT" dirty="0"/>
              <a:t>, osservando che i rapporti fra queste sono spesso molto più complessi e articolati di quanto ritenuto </a:t>
            </a:r>
            <a:r>
              <a:rPr lang="it-IT" dirty="0" smtClean="0"/>
              <a:t>finora</a:t>
            </a:r>
          </a:p>
          <a:p>
            <a:r>
              <a:rPr lang="it-IT" b="1" dirty="0"/>
              <a:t>aprendo così prospettive di ricerca </a:t>
            </a:r>
            <a:r>
              <a:rPr lang="it-IT" b="1" dirty="0" smtClean="0"/>
              <a:t>particolarmente innovative </a:t>
            </a:r>
            <a:r>
              <a:rPr lang="it-IT" b="1" smtClean="0"/>
              <a:t>e feconde</a:t>
            </a:r>
            <a:endParaRPr lang="it-IT" b="1" dirty="0"/>
          </a:p>
        </p:txBody>
      </p:sp>
    </p:spTree>
    <p:extLst>
      <p:ext uri="{BB962C8B-B14F-4D97-AF65-F5344CB8AC3E}">
        <p14:creationId xmlns:p14="http://schemas.microsoft.com/office/powerpoint/2010/main" val="930375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sz="quarter" idx="1"/>
          </p:nvPr>
        </p:nvSpPr>
        <p:spPr>
          <a:xfrm>
            <a:off x="612648" y="1600200"/>
            <a:ext cx="8153400" cy="4781128"/>
          </a:xfrm>
        </p:spPr>
        <p:txBody>
          <a:bodyPr>
            <a:normAutofit fontScale="55000" lnSpcReduction="20000"/>
          </a:bodyPr>
          <a:lstStyle/>
          <a:p>
            <a:r>
              <a:rPr lang="it-IT" sz="3200" dirty="0" smtClean="0"/>
              <a:t>S.T. Katz (</a:t>
            </a:r>
            <a:r>
              <a:rPr lang="it-IT" sz="3200" dirty="0" err="1" smtClean="0"/>
              <a:t>cur</a:t>
            </a:r>
            <a:r>
              <a:rPr lang="it-IT" sz="3200" dirty="0" smtClean="0"/>
              <a:t>.), </a:t>
            </a:r>
            <a:r>
              <a:rPr lang="it-IT" sz="3200" i="1" dirty="0" err="1" smtClean="0"/>
              <a:t>Mysticism</a:t>
            </a:r>
            <a:r>
              <a:rPr lang="it-IT" sz="3200" i="1" dirty="0" smtClean="0"/>
              <a:t> and Language</a:t>
            </a:r>
            <a:r>
              <a:rPr lang="it-IT" sz="3200" dirty="0" smtClean="0"/>
              <a:t>, Oxford Un. Press, Oxford  1978 (1992)</a:t>
            </a:r>
          </a:p>
          <a:p>
            <a:r>
              <a:rPr lang="it-IT" sz="3200" dirty="0" smtClean="0"/>
              <a:t>B. </a:t>
            </a:r>
            <a:r>
              <a:rPr lang="it-IT" sz="3200" dirty="0" err="1" smtClean="0"/>
              <a:t>McGinn</a:t>
            </a:r>
            <a:r>
              <a:rPr lang="it-IT" sz="3200" dirty="0" smtClean="0"/>
              <a:t>, </a:t>
            </a:r>
            <a:r>
              <a:rPr lang="it-IT" sz="3200" i="1" dirty="0" smtClean="0"/>
              <a:t>Storia della mistica cristiana in occidente</a:t>
            </a:r>
            <a:r>
              <a:rPr lang="it-IT" sz="3200" dirty="0" smtClean="0"/>
              <a:t>, Marietti, Genova 1997 ecc. (7 volumi)</a:t>
            </a:r>
          </a:p>
          <a:p>
            <a:r>
              <a:rPr lang="it-IT" sz="3200" dirty="0" smtClean="0"/>
              <a:t>J.N. </a:t>
            </a:r>
            <a:r>
              <a:rPr lang="it-IT" sz="3200" dirty="0" err="1" smtClean="0"/>
              <a:t>Ferrer</a:t>
            </a:r>
            <a:r>
              <a:rPr lang="it-IT" sz="3200" dirty="0" smtClean="0"/>
              <a:t> – J.H. </a:t>
            </a:r>
            <a:r>
              <a:rPr lang="it-IT" sz="3200" dirty="0" err="1" smtClean="0"/>
              <a:t>Sherman</a:t>
            </a:r>
            <a:r>
              <a:rPr lang="it-IT" sz="3200" dirty="0" smtClean="0"/>
              <a:t>, </a:t>
            </a:r>
            <a:r>
              <a:rPr lang="it-IT" sz="3200" i="1" dirty="0" smtClean="0"/>
              <a:t>The </a:t>
            </a:r>
            <a:r>
              <a:rPr lang="it-IT" sz="3200" i="1" dirty="0" err="1" smtClean="0"/>
              <a:t>Participatory</a:t>
            </a:r>
            <a:r>
              <a:rPr lang="it-IT" sz="3200" i="1" dirty="0" smtClean="0"/>
              <a:t> Turn: </a:t>
            </a:r>
            <a:r>
              <a:rPr lang="it-IT" sz="3200" i="1" dirty="0" err="1" smtClean="0"/>
              <a:t>Spirituality</a:t>
            </a:r>
            <a:r>
              <a:rPr lang="it-IT" sz="3200" i="1" dirty="0" smtClean="0"/>
              <a:t>, </a:t>
            </a:r>
            <a:r>
              <a:rPr lang="it-IT" sz="3200" i="1" dirty="0" err="1" smtClean="0"/>
              <a:t>mysticism</a:t>
            </a:r>
            <a:r>
              <a:rPr lang="it-IT" sz="3200" i="1" dirty="0" smtClean="0"/>
              <a:t>, </a:t>
            </a:r>
            <a:r>
              <a:rPr lang="it-IT" sz="3200" i="1" dirty="0" err="1" smtClean="0"/>
              <a:t>religious</a:t>
            </a:r>
            <a:r>
              <a:rPr lang="it-IT" sz="3200" i="1" dirty="0" smtClean="0"/>
              <a:t> </a:t>
            </a:r>
            <a:r>
              <a:rPr lang="it-IT" sz="3200" i="1" dirty="0" err="1" smtClean="0"/>
              <a:t>studies</a:t>
            </a:r>
            <a:r>
              <a:rPr lang="it-IT" sz="3200" dirty="0" smtClean="0"/>
              <a:t>, State Un. of New York (SUNY) Press, Albany 2008</a:t>
            </a:r>
          </a:p>
          <a:p>
            <a:r>
              <a:rPr lang="it-IT" sz="3200" dirty="0" smtClean="0"/>
              <a:t>H. De Vries (</a:t>
            </a:r>
            <a:r>
              <a:rPr lang="it-IT" sz="3200" dirty="0" err="1" smtClean="0"/>
              <a:t>cur</a:t>
            </a:r>
            <a:r>
              <a:rPr lang="it-IT" sz="3200" dirty="0" smtClean="0"/>
              <a:t>.), </a:t>
            </a:r>
            <a:r>
              <a:rPr lang="it-IT" sz="3200" i="1" dirty="0" err="1" smtClean="0"/>
              <a:t>Religion</a:t>
            </a:r>
            <a:r>
              <a:rPr lang="it-IT" sz="3200" i="1" dirty="0" smtClean="0"/>
              <a:t>: Beyond </a:t>
            </a:r>
            <a:r>
              <a:rPr lang="it-IT" sz="3200" i="1" dirty="0"/>
              <a:t>a</a:t>
            </a:r>
            <a:r>
              <a:rPr lang="it-IT" sz="3200" i="1" dirty="0" smtClean="0"/>
              <a:t> </a:t>
            </a:r>
            <a:r>
              <a:rPr lang="it-IT" sz="3200" i="1" dirty="0" err="1"/>
              <a:t>c</a:t>
            </a:r>
            <a:r>
              <a:rPr lang="it-IT" sz="3200" i="1" dirty="0" err="1" smtClean="0"/>
              <a:t>oncept</a:t>
            </a:r>
            <a:r>
              <a:rPr lang="it-IT" sz="3200" dirty="0" smtClean="0"/>
              <a:t>, </a:t>
            </a:r>
            <a:r>
              <a:rPr lang="it-IT" sz="3200" dirty="0" err="1" smtClean="0"/>
              <a:t>Fordham</a:t>
            </a:r>
            <a:r>
              <a:rPr lang="it-IT" sz="3200" dirty="0" smtClean="0"/>
              <a:t> Un. Press, New York 2008</a:t>
            </a:r>
          </a:p>
          <a:p>
            <a:r>
              <a:rPr lang="it-IT" sz="3200" dirty="0" smtClean="0"/>
              <a:t>A</a:t>
            </a:r>
            <a:r>
              <a:rPr lang="it-IT" sz="3200" dirty="0"/>
              <a:t>. </a:t>
            </a:r>
            <a:r>
              <a:rPr lang="it-IT" sz="3200" dirty="0" err="1"/>
              <a:t>Taves</a:t>
            </a:r>
            <a:r>
              <a:rPr lang="it-IT" sz="3200" dirty="0"/>
              <a:t>, </a:t>
            </a:r>
            <a:r>
              <a:rPr lang="it-IT" sz="3200" i="1" dirty="0" err="1"/>
              <a:t>Religious</a:t>
            </a:r>
            <a:r>
              <a:rPr lang="it-IT" sz="3200" i="1" dirty="0"/>
              <a:t> Experience </a:t>
            </a:r>
            <a:r>
              <a:rPr lang="it-IT" sz="3200" i="1" dirty="0" err="1"/>
              <a:t>Reconsidered</a:t>
            </a:r>
            <a:r>
              <a:rPr lang="it-IT" sz="3200" i="1" dirty="0"/>
              <a:t>: A building-</a:t>
            </a:r>
            <a:r>
              <a:rPr lang="it-IT" sz="3200" i="1" dirty="0" err="1"/>
              <a:t>block</a:t>
            </a:r>
            <a:r>
              <a:rPr lang="it-IT" sz="3200" i="1" dirty="0"/>
              <a:t> </a:t>
            </a:r>
            <a:r>
              <a:rPr lang="it-IT" sz="3200" i="1" dirty="0" err="1"/>
              <a:t>approach</a:t>
            </a:r>
            <a:r>
              <a:rPr lang="it-IT" sz="3200" i="1" dirty="0"/>
              <a:t> to the </a:t>
            </a:r>
            <a:r>
              <a:rPr lang="it-IT" sz="3200" i="1" dirty="0" err="1"/>
              <a:t>study</a:t>
            </a:r>
            <a:r>
              <a:rPr lang="it-IT" sz="3200" i="1" dirty="0"/>
              <a:t> of </a:t>
            </a:r>
            <a:r>
              <a:rPr lang="it-IT" sz="3200" i="1" dirty="0" err="1"/>
              <a:t>religion</a:t>
            </a:r>
            <a:r>
              <a:rPr lang="it-IT" sz="3200" i="1" dirty="0"/>
              <a:t> and </a:t>
            </a:r>
            <a:r>
              <a:rPr lang="it-IT" sz="3200" i="1" dirty="0" err="1"/>
              <a:t>other</a:t>
            </a:r>
            <a:r>
              <a:rPr lang="it-IT" sz="3200" i="1" dirty="0"/>
              <a:t> special </a:t>
            </a:r>
            <a:r>
              <a:rPr lang="it-IT" sz="3200" i="1" dirty="0" err="1"/>
              <a:t>things</a:t>
            </a:r>
            <a:r>
              <a:rPr lang="it-IT" sz="3200" dirty="0"/>
              <a:t>, Princeton </a:t>
            </a:r>
            <a:r>
              <a:rPr lang="it-IT" sz="3200" dirty="0" smtClean="0"/>
              <a:t>Un. </a:t>
            </a:r>
            <a:r>
              <a:rPr lang="it-IT" sz="3200" dirty="0"/>
              <a:t>Press, Princeton - Oxford </a:t>
            </a:r>
            <a:r>
              <a:rPr lang="it-IT" sz="3200" dirty="0" smtClean="0"/>
              <a:t>2009</a:t>
            </a:r>
          </a:p>
          <a:p>
            <a:r>
              <a:rPr lang="en-US" sz="3200" dirty="0"/>
              <a:t>M. Rowlands, </a:t>
            </a:r>
            <a:r>
              <a:rPr lang="en-US" sz="3200" i="1" dirty="0"/>
              <a:t>New Science of the Mind, </a:t>
            </a:r>
            <a:r>
              <a:rPr lang="en-US" sz="3200" dirty="0" err="1"/>
              <a:t>Mit</a:t>
            </a:r>
            <a:r>
              <a:rPr lang="en-US" sz="3200" dirty="0"/>
              <a:t> Press, Cambridge Mass. </a:t>
            </a:r>
            <a:r>
              <a:rPr lang="en-US" sz="3200"/>
              <a:t>2010</a:t>
            </a:r>
            <a:endParaRPr lang="it-IT" sz="3200" dirty="0" smtClean="0"/>
          </a:p>
          <a:p>
            <a:r>
              <a:rPr lang="it-IT" sz="3200" dirty="0" smtClean="0"/>
              <a:t>J.S</a:t>
            </a:r>
            <a:r>
              <a:rPr lang="it-IT" sz="3200" dirty="0"/>
              <a:t>. Jensen, </a:t>
            </a:r>
            <a:r>
              <a:rPr lang="it-IT" sz="3200" i="1" dirty="0"/>
              <a:t>Che cosa è la religione?</a:t>
            </a:r>
            <a:r>
              <a:rPr lang="it-IT" sz="3200" dirty="0"/>
              <a:t>, </a:t>
            </a:r>
            <a:r>
              <a:rPr lang="it-IT" sz="3200" dirty="0" err="1"/>
              <a:t>Bulzoni</a:t>
            </a:r>
            <a:r>
              <a:rPr lang="it-IT" sz="3200" dirty="0"/>
              <a:t>, Roma 2018 </a:t>
            </a:r>
            <a:endParaRPr lang="it-IT" sz="3200" dirty="0" smtClean="0"/>
          </a:p>
          <a:p>
            <a:r>
              <a:rPr lang="it-IT" sz="3200" dirty="0" smtClean="0"/>
              <a:t>M</a:t>
            </a:r>
            <a:r>
              <a:rPr lang="it-IT" sz="3200" dirty="0"/>
              <a:t>. </a:t>
            </a:r>
            <a:r>
              <a:rPr lang="it-IT" sz="3200" dirty="0" err="1"/>
              <a:t>Idel</a:t>
            </a:r>
            <a:r>
              <a:rPr lang="it-IT" sz="3200" dirty="0"/>
              <a:t>, </a:t>
            </a:r>
            <a:r>
              <a:rPr lang="it-IT" sz="3200" i="1" dirty="0"/>
              <a:t>Catene incantate: tecniche e rituali nella mistica ebraica</a:t>
            </a:r>
            <a:r>
              <a:rPr lang="it-IT" sz="3200" dirty="0"/>
              <a:t>, </a:t>
            </a:r>
            <a:r>
              <a:rPr lang="it-IT" sz="3200" dirty="0" err="1"/>
              <a:t>Morcelliana</a:t>
            </a:r>
            <a:r>
              <a:rPr lang="it-IT" sz="3200" dirty="0"/>
              <a:t>, Brescia </a:t>
            </a:r>
            <a:r>
              <a:rPr lang="it-IT" sz="3200" dirty="0" smtClean="0"/>
              <a:t>2019</a:t>
            </a:r>
          </a:p>
          <a:p>
            <a:r>
              <a:rPr lang="it-IT" sz="3200" dirty="0" smtClean="0"/>
              <a:t>P. </a:t>
            </a:r>
            <a:r>
              <a:rPr lang="it-IT" sz="3200" dirty="0" err="1" smtClean="0"/>
              <a:t>Sheldrake</a:t>
            </a:r>
            <a:r>
              <a:rPr lang="it-IT" sz="3200" dirty="0" smtClean="0"/>
              <a:t>, </a:t>
            </a:r>
            <a:r>
              <a:rPr lang="it-IT" sz="3200" i="1" dirty="0" smtClean="0"/>
              <a:t>Mondo trasfigurato. Dal desiderio alla trascendenza: un viaggio nella mistica</a:t>
            </a:r>
            <a:r>
              <a:rPr lang="it-IT" sz="3200" dirty="0" smtClean="0"/>
              <a:t>, </a:t>
            </a:r>
            <a:r>
              <a:rPr lang="it-IT" sz="3200" dirty="0" err="1" smtClean="0"/>
              <a:t>Queriniana</a:t>
            </a:r>
            <a:r>
              <a:rPr lang="it-IT" sz="3200" dirty="0" smtClean="0"/>
              <a:t>, Brescia 2025</a:t>
            </a:r>
          </a:p>
          <a:p>
            <a:r>
              <a:rPr lang="it-IT" sz="3200" dirty="0"/>
              <a:t>F. Garelli – S. Palmisano, </a:t>
            </a:r>
            <a:r>
              <a:rPr lang="it-IT" sz="3200" i="1" dirty="0"/>
              <a:t>Le religioni nel mondo globale</a:t>
            </a:r>
            <a:r>
              <a:rPr lang="it-IT" sz="3200" dirty="0"/>
              <a:t>, Il mulino, Bologna </a:t>
            </a:r>
            <a:r>
              <a:rPr lang="it-IT" sz="3200" dirty="0" smtClean="0"/>
              <a:t>2025</a:t>
            </a:r>
            <a:endParaRPr lang="it-IT" sz="3200" dirty="0"/>
          </a:p>
        </p:txBody>
      </p:sp>
    </p:spTree>
    <p:extLst>
      <p:ext uri="{BB962C8B-B14F-4D97-AF65-F5344CB8AC3E}">
        <p14:creationId xmlns:p14="http://schemas.microsoft.com/office/powerpoint/2010/main" val="165181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due problemi distinti</a:t>
            </a:r>
            <a:endParaRPr lang="it-IT" dirty="0"/>
          </a:p>
        </p:txBody>
      </p:sp>
      <p:sp>
        <p:nvSpPr>
          <p:cNvPr id="3" name="Segnaposto contenuto 2"/>
          <p:cNvSpPr>
            <a:spLocks noGrp="1"/>
          </p:cNvSpPr>
          <p:nvPr>
            <p:ph sz="quarter" idx="1"/>
          </p:nvPr>
        </p:nvSpPr>
        <p:spPr/>
        <p:txBody>
          <a:bodyPr>
            <a:normAutofit lnSpcReduction="10000"/>
          </a:bodyPr>
          <a:lstStyle/>
          <a:p>
            <a:r>
              <a:rPr lang="it-IT" dirty="0"/>
              <a:t>rapida trasformazione </a:t>
            </a:r>
            <a:r>
              <a:rPr lang="it-IT" dirty="0" smtClean="0"/>
              <a:t>del </a:t>
            </a:r>
            <a:r>
              <a:rPr lang="it-IT" dirty="0"/>
              <a:t>“campo religioso</a:t>
            </a:r>
            <a:r>
              <a:rPr lang="it-IT" dirty="0" smtClean="0"/>
              <a:t>”</a:t>
            </a:r>
          </a:p>
          <a:p>
            <a:pPr>
              <a:buFontTx/>
              <a:buChar char="-"/>
            </a:pPr>
            <a:r>
              <a:rPr lang="it-IT" sz="2000" dirty="0" smtClean="0"/>
              <a:t>definizione occidentale e moderna di «mistica» (sec. XVI)</a:t>
            </a:r>
          </a:p>
          <a:p>
            <a:pPr>
              <a:buFontTx/>
              <a:buChar char="-"/>
            </a:pPr>
            <a:r>
              <a:rPr lang="it-IT" sz="2000" dirty="0" smtClean="0"/>
              <a:t>“esperienze mistiche”, </a:t>
            </a:r>
            <a:r>
              <a:rPr lang="it-IT" sz="2000" dirty="0"/>
              <a:t>“manifestazioni </a:t>
            </a:r>
            <a:r>
              <a:rPr lang="it-IT" sz="2000" dirty="0" smtClean="0"/>
              <a:t>della mistica” non </a:t>
            </a:r>
            <a:r>
              <a:rPr lang="it-IT" sz="2000" dirty="0"/>
              <a:t>assimilabili alla cultura </a:t>
            </a:r>
            <a:r>
              <a:rPr lang="it-IT" sz="2000" dirty="0" smtClean="0"/>
              <a:t>occidentale</a:t>
            </a:r>
          </a:p>
          <a:p>
            <a:pPr>
              <a:buFontTx/>
              <a:buChar char="-"/>
            </a:pPr>
            <a:r>
              <a:rPr lang="it-IT" sz="2000" dirty="0"/>
              <a:t>“nebulosa” delle eterodossie, delle sette e dei movimenti informali, </a:t>
            </a:r>
            <a:r>
              <a:rPr lang="it-IT" sz="2000" dirty="0" smtClean="0"/>
              <a:t>in contesti </a:t>
            </a:r>
            <a:r>
              <a:rPr lang="it-IT" sz="2000" dirty="0"/>
              <a:t>totalmente secolarizzati e de-istituzionalizzati </a:t>
            </a:r>
            <a:r>
              <a:rPr lang="it-IT" sz="2000" dirty="0" smtClean="0"/>
              <a:t>(eclettismo </a:t>
            </a:r>
            <a:r>
              <a:rPr lang="it-IT" sz="2000" dirty="0"/>
              <a:t>e </a:t>
            </a:r>
            <a:r>
              <a:rPr lang="it-IT" sz="2000" dirty="0" smtClean="0"/>
              <a:t>mobilità)</a:t>
            </a:r>
          </a:p>
          <a:p>
            <a:pPr>
              <a:buFontTx/>
              <a:buChar char="-"/>
            </a:pPr>
            <a:r>
              <a:rPr lang="it-IT" sz="2000" dirty="0" smtClean="0"/>
              <a:t>«spiritualità» al posto di «mistica»</a:t>
            </a:r>
          </a:p>
          <a:p>
            <a:r>
              <a:rPr lang="it-IT" dirty="0" smtClean="0"/>
              <a:t>molteplicità </a:t>
            </a:r>
            <a:r>
              <a:rPr lang="it-IT" dirty="0"/>
              <a:t>degli approcci teorici e </a:t>
            </a:r>
            <a:r>
              <a:rPr lang="it-IT" dirty="0" smtClean="0"/>
              <a:t>metodologici impiegati</a:t>
            </a:r>
          </a:p>
          <a:p>
            <a:pPr>
              <a:buFontTx/>
              <a:buChar char="-"/>
            </a:pPr>
            <a:r>
              <a:rPr lang="it-IT" sz="1900" dirty="0"/>
              <a:t>d</a:t>
            </a:r>
            <a:r>
              <a:rPr lang="it-IT" sz="1900" dirty="0" smtClean="0"/>
              <a:t>efinizione </a:t>
            </a:r>
            <a:r>
              <a:rPr lang="it-IT" sz="1900" dirty="0"/>
              <a:t>del suo ambito di ricerca ma </a:t>
            </a:r>
            <a:r>
              <a:rPr lang="it-IT" sz="1900" dirty="0" smtClean="0"/>
              <a:t>anche </a:t>
            </a:r>
            <a:r>
              <a:rPr lang="it-IT" sz="1900" b="1" dirty="0" smtClean="0"/>
              <a:t>ruolo e obiettivi</a:t>
            </a:r>
          </a:p>
          <a:p>
            <a:pPr>
              <a:buFontTx/>
              <a:buChar char="-"/>
            </a:pPr>
            <a:r>
              <a:rPr lang="it-IT" sz="1900" dirty="0" smtClean="0"/>
              <a:t>importanza di scienze ausiliarie: </a:t>
            </a:r>
            <a:r>
              <a:rPr lang="it-IT" sz="1900" b="1" dirty="0" smtClean="0"/>
              <a:t>psicologia, sociologia, scienze cognitive</a:t>
            </a:r>
            <a:endParaRPr lang="it-IT" sz="1900" b="1" dirty="0"/>
          </a:p>
        </p:txBody>
      </p:sp>
    </p:spTree>
    <p:extLst>
      <p:ext uri="{BB962C8B-B14F-4D97-AF65-F5344CB8AC3E}">
        <p14:creationId xmlns:p14="http://schemas.microsoft.com/office/powerpoint/2010/main" val="146396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metodi diversi ma complementari</a:t>
            </a:r>
            <a:endParaRPr lang="it-IT" sz="4000" dirty="0"/>
          </a:p>
        </p:txBody>
      </p:sp>
      <p:sp>
        <p:nvSpPr>
          <p:cNvPr id="3" name="Segnaposto contenuto 2"/>
          <p:cNvSpPr>
            <a:spLocks noGrp="1"/>
          </p:cNvSpPr>
          <p:nvPr>
            <p:ph sz="quarter" idx="1"/>
          </p:nvPr>
        </p:nvSpPr>
        <p:spPr/>
        <p:txBody>
          <a:bodyPr>
            <a:normAutofit fontScale="92500" lnSpcReduction="20000"/>
          </a:bodyPr>
          <a:lstStyle/>
          <a:p>
            <a:pPr algn="just"/>
            <a:r>
              <a:rPr lang="it-IT" dirty="0"/>
              <a:t>ogni impresa scientifica contemporanea necessita di un </a:t>
            </a:r>
            <a:r>
              <a:rPr lang="it-IT" b="1" dirty="0"/>
              <a:t>approccio multidisciplinare e transdisciplinare </a:t>
            </a:r>
            <a:r>
              <a:rPr lang="it-IT" dirty="0"/>
              <a:t>al quale concorrono strategie, paradigmi e metodi di indagine molto diversi fra </a:t>
            </a:r>
            <a:r>
              <a:rPr lang="it-IT" dirty="0" smtClean="0"/>
              <a:t>loro.</a:t>
            </a:r>
          </a:p>
          <a:p>
            <a:pPr marL="0" indent="0" algn="r">
              <a:buNone/>
            </a:pPr>
            <a:r>
              <a:rPr lang="it-IT" dirty="0" smtClean="0"/>
              <a:t>                                        (</a:t>
            </a:r>
            <a:r>
              <a:rPr lang="it-IT" b="1" i="1" dirty="0" err="1" smtClean="0"/>
              <a:t>Veritatis</a:t>
            </a:r>
            <a:r>
              <a:rPr lang="it-IT" b="1" i="1" dirty="0" smtClean="0"/>
              <a:t> </a:t>
            </a:r>
            <a:r>
              <a:rPr lang="it-IT" b="1" i="1" dirty="0" err="1" smtClean="0"/>
              <a:t>Gaudium</a:t>
            </a:r>
            <a:r>
              <a:rPr lang="it-IT" b="1" i="1" dirty="0" smtClean="0"/>
              <a:t> </a:t>
            </a:r>
            <a:r>
              <a:rPr lang="it-IT" i="1" dirty="0" smtClean="0"/>
              <a:t>- </a:t>
            </a:r>
            <a:r>
              <a:rPr lang="it-IT" dirty="0" smtClean="0"/>
              <a:t>Prologo</a:t>
            </a:r>
            <a:r>
              <a:rPr lang="it-IT" i="1" dirty="0" smtClean="0"/>
              <a:t>)</a:t>
            </a:r>
            <a:endParaRPr lang="it-IT" i="1" dirty="0"/>
          </a:p>
          <a:p>
            <a:endParaRPr lang="it-IT" dirty="0" smtClean="0"/>
          </a:p>
          <a:p>
            <a:pPr algn="just"/>
            <a:r>
              <a:rPr lang="it-IT" dirty="0"/>
              <a:t>un conto è però </a:t>
            </a:r>
            <a:r>
              <a:rPr lang="it-IT" b="1" dirty="0" smtClean="0"/>
              <a:t>valorizzare </a:t>
            </a:r>
            <a:r>
              <a:rPr lang="it-IT" b="1" dirty="0"/>
              <a:t>tutte le </a:t>
            </a:r>
            <a:r>
              <a:rPr lang="it-IT" b="1" dirty="0" smtClean="0"/>
              <a:t>discipline</a:t>
            </a:r>
          </a:p>
          <a:p>
            <a:pPr algn="just"/>
            <a:r>
              <a:rPr lang="it-IT" b="1" dirty="0" smtClean="0"/>
              <a:t>altra </a:t>
            </a:r>
            <a:r>
              <a:rPr lang="it-IT" b="1" dirty="0"/>
              <a:t>cosa </a:t>
            </a:r>
            <a:r>
              <a:rPr lang="it-IT" dirty="0" smtClean="0"/>
              <a:t>è</a:t>
            </a:r>
            <a:r>
              <a:rPr lang="it-IT" b="1" dirty="0" smtClean="0"/>
              <a:t> </a:t>
            </a:r>
            <a:r>
              <a:rPr lang="it-IT" dirty="0" smtClean="0"/>
              <a:t>abbracciare </a:t>
            </a:r>
            <a:r>
              <a:rPr lang="it-IT" dirty="0"/>
              <a:t>per principio </a:t>
            </a:r>
            <a:r>
              <a:rPr lang="it-IT" b="1" dirty="0"/>
              <a:t>un approccio riduzionista</a:t>
            </a:r>
            <a:r>
              <a:rPr lang="it-IT" dirty="0"/>
              <a:t> con la pretesa di esaurirne </a:t>
            </a:r>
            <a:r>
              <a:rPr lang="it-IT" dirty="0" smtClean="0"/>
              <a:t>l’interpreta-zione </a:t>
            </a:r>
            <a:r>
              <a:rPr lang="it-IT" dirty="0"/>
              <a:t>o la comprensione in termini </a:t>
            </a:r>
            <a:r>
              <a:rPr lang="it-IT" dirty="0" smtClean="0"/>
              <a:t>descrittivi </a:t>
            </a:r>
            <a:r>
              <a:rPr lang="it-IT" dirty="0"/>
              <a:t>o quantitativi</a:t>
            </a:r>
          </a:p>
          <a:p>
            <a:endParaRPr lang="it-IT" dirty="0" smtClean="0"/>
          </a:p>
        </p:txBody>
      </p:sp>
    </p:spTree>
    <p:extLst>
      <p:ext uri="{BB962C8B-B14F-4D97-AF65-F5344CB8AC3E}">
        <p14:creationId xmlns:p14="http://schemas.microsoft.com/office/powerpoint/2010/main" val="317305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La scuola filologico-storico-comparativa</a:t>
            </a:r>
            <a:endParaRPr lang="it-IT" sz="3600" dirty="0"/>
          </a:p>
        </p:txBody>
      </p:sp>
      <p:sp>
        <p:nvSpPr>
          <p:cNvPr id="3" name="Segnaposto contenuto 2"/>
          <p:cNvSpPr>
            <a:spLocks noGrp="1"/>
          </p:cNvSpPr>
          <p:nvPr>
            <p:ph sz="quarter" idx="1"/>
          </p:nvPr>
        </p:nvSpPr>
        <p:spPr>
          <a:xfrm>
            <a:off x="457200" y="1484784"/>
            <a:ext cx="8229600" cy="5112568"/>
          </a:xfrm>
        </p:spPr>
        <p:txBody>
          <a:bodyPr>
            <a:normAutofit fontScale="85000" lnSpcReduction="20000"/>
          </a:bodyPr>
          <a:lstStyle/>
          <a:p>
            <a:r>
              <a:rPr lang="it-IT" sz="3400" b="1" dirty="0" smtClean="0"/>
              <a:t>Nel secolo XIX nasce l’approccio critico moderno allo studio della religione in generale e della mistica in particolare </a:t>
            </a:r>
            <a:endParaRPr lang="it-IT" sz="3400" b="1" i="1" dirty="0" smtClean="0"/>
          </a:p>
          <a:p>
            <a:r>
              <a:rPr lang="it-IT" sz="3400" b="1" dirty="0" smtClean="0"/>
              <a:t>Mitico</a:t>
            </a:r>
            <a:r>
              <a:rPr lang="it-IT" sz="3400" dirty="0"/>
              <a:t>: tutto ciò che </a:t>
            </a:r>
            <a:r>
              <a:rPr lang="it-IT" sz="3400" dirty="0" smtClean="0"/>
              <a:t>non è</a:t>
            </a:r>
            <a:r>
              <a:rPr lang="it-IT" sz="3400" dirty="0"/>
              <a:t> </a:t>
            </a:r>
            <a:r>
              <a:rPr lang="it-IT" sz="3400" dirty="0" smtClean="0"/>
              <a:t>storico</a:t>
            </a:r>
            <a:endParaRPr lang="it-IT" sz="3400" dirty="0"/>
          </a:p>
          <a:p>
            <a:pPr marL="0" indent="0">
              <a:buNone/>
            </a:pPr>
            <a:r>
              <a:rPr lang="it-IT" sz="3400" dirty="0" smtClean="0"/>
              <a:t>     - </a:t>
            </a:r>
            <a:r>
              <a:rPr lang="it-IT" sz="3400" dirty="0"/>
              <a:t>le </a:t>
            </a:r>
            <a:r>
              <a:rPr lang="it-IT" sz="3400" b="1" dirty="0"/>
              <a:t>antiche narrazioni </a:t>
            </a:r>
            <a:r>
              <a:rPr lang="it-IT" sz="3400" dirty="0"/>
              <a:t>religiose</a:t>
            </a:r>
          </a:p>
          <a:p>
            <a:pPr marL="0" indent="0">
              <a:buNone/>
            </a:pPr>
            <a:r>
              <a:rPr lang="it-IT" sz="3400" dirty="0" smtClean="0"/>
              <a:t>     - </a:t>
            </a:r>
            <a:r>
              <a:rPr lang="it-IT" sz="3400" dirty="0"/>
              <a:t>i </a:t>
            </a:r>
            <a:r>
              <a:rPr lang="it-IT" sz="3400" b="1" dirty="0"/>
              <a:t>passi poetici</a:t>
            </a:r>
            <a:endParaRPr lang="it-IT" sz="3400" dirty="0"/>
          </a:p>
          <a:p>
            <a:r>
              <a:rPr lang="it-IT" sz="3400" dirty="0" smtClean="0"/>
              <a:t>Sviluppo dello studio delle lingue orientali e dell’archeologia</a:t>
            </a:r>
          </a:p>
          <a:p>
            <a:r>
              <a:rPr lang="it-IT" sz="3400" dirty="0" smtClean="0"/>
              <a:t>Comparativismo linguistico (lingue semitiche; lingue indo-europee)</a:t>
            </a:r>
          </a:p>
          <a:p>
            <a:r>
              <a:rPr lang="it-IT" sz="3400" b="1" dirty="0"/>
              <a:t>Si applica il metodo critico </a:t>
            </a:r>
            <a:r>
              <a:rPr lang="it-IT" sz="3400" dirty="0"/>
              <a:t>anche </a:t>
            </a:r>
            <a:r>
              <a:rPr lang="it-IT" sz="3400" b="1" dirty="0"/>
              <a:t>alle fonti</a:t>
            </a:r>
            <a:r>
              <a:rPr lang="it-IT" sz="3400" dirty="0"/>
              <a:t> storiche e testuali </a:t>
            </a:r>
            <a:r>
              <a:rPr lang="it-IT" sz="3400" b="1" dirty="0"/>
              <a:t>delle altre </a:t>
            </a:r>
            <a:r>
              <a:rPr lang="it-IT" sz="3400" b="1" dirty="0" smtClean="0"/>
              <a:t>religioni</a:t>
            </a:r>
            <a:endParaRPr lang="it-IT" sz="3400" dirty="0"/>
          </a:p>
        </p:txBody>
      </p:sp>
    </p:spTree>
    <p:extLst>
      <p:ext uri="{BB962C8B-B14F-4D97-AF65-F5344CB8AC3E}">
        <p14:creationId xmlns:p14="http://schemas.microsoft.com/office/powerpoint/2010/main" val="100935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648072"/>
          </a:xfrm>
        </p:spPr>
        <p:txBody>
          <a:bodyPr>
            <a:normAutofit fontScale="90000"/>
          </a:bodyPr>
          <a:lstStyle/>
          <a:p>
            <a:r>
              <a:rPr lang="it-IT" dirty="0" err="1"/>
              <a:t>Max</a:t>
            </a:r>
            <a:r>
              <a:rPr lang="it-IT" dirty="0"/>
              <a:t> Müller (1823-1900)</a:t>
            </a:r>
          </a:p>
        </p:txBody>
      </p:sp>
      <p:sp>
        <p:nvSpPr>
          <p:cNvPr id="3" name="Segnaposto contenuto 2"/>
          <p:cNvSpPr>
            <a:spLocks noGrp="1"/>
          </p:cNvSpPr>
          <p:nvPr>
            <p:ph sz="quarter" idx="1"/>
          </p:nvPr>
        </p:nvSpPr>
        <p:spPr>
          <a:xfrm>
            <a:off x="467544" y="1628800"/>
            <a:ext cx="5616624" cy="4968552"/>
          </a:xfrm>
        </p:spPr>
        <p:txBody>
          <a:bodyPr>
            <a:normAutofit fontScale="77500" lnSpcReduction="20000"/>
          </a:bodyPr>
          <a:lstStyle/>
          <a:p>
            <a:r>
              <a:rPr lang="it-IT" dirty="0"/>
              <a:t>insegna a Oxford e Strasburgo</a:t>
            </a:r>
          </a:p>
          <a:p>
            <a:r>
              <a:rPr lang="it-IT" dirty="0"/>
              <a:t>tra il 1849 e il 1873 </a:t>
            </a:r>
            <a:r>
              <a:rPr lang="it-IT" dirty="0" smtClean="0"/>
              <a:t>traduce </a:t>
            </a:r>
            <a:r>
              <a:rPr lang="it-IT" dirty="0"/>
              <a:t>i Veda</a:t>
            </a:r>
          </a:p>
          <a:p>
            <a:r>
              <a:rPr lang="it-IT" b="1" i="1" dirty="0" err="1"/>
              <a:t>Essay</a:t>
            </a:r>
            <a:r>
              <a:rPr lang="it-IT" b="1" i="1" dirty="0"/>
              <a:t> on comparative Mythology </a:t>
            </a:r>
            <a:r>
              <a:rPr lang="it-IT" b="1" dirty="0"/>
              <a:t>(1856) </a:t>
            </a:r>
            <a:r>
              <a:rPr lang="it-IT" dirty="0"/>
              <a:t>è il primo studio su questioni religiose indoeuropee </a:t>
            </a:r>
            <a:r>
              <a:rPr lang="it-IT" dirty="0" smtClean="0"/>
              <a:t>che tenta </a:t>
            </a:r>
            <a:r>
              <a:rPr lang="it-IT" dirty="0"/>
              <a:t>la sintesi tra filologia comparata </a:t>
            </a:r>
            <a:r>
              <a:rPr lang="it-IT" dirty="0" smtClean="0"/>
              <a:t>e </a:t>
            </a:r>
            <a:r>
              <a:rPr lang="it-IT" dirty="0"/>
              <a:t>mitografia romantica</a:t>
            </a:r>
          </a:p>
          <a:p>
            <a:r>
              <a:rPr lang="it-IT" b="1" dirty="0" smtClean="0"/>
              <a:t>da </a:t>
            </a:r>
            <a:r>
              <a:rPr lang="it-IT" b="1" dirty="0"/>
              <a:t>quando esiste il </a:t>
            </a:r>
            <a:r>
              <a:rPr lang="it-IT" b="1" dirty="0" smtClean="0"/>
              <a:t>pensiero </a:t>
            </a:r>
            <a:r>
              <a:rPr lang="it-IT" b="1" dirty="0"/>
              <a:t>esiste il linguaggio </a:t>
            </a:r>
            <a:r>
              <a:rPr lang="it-IT" dirty="0"/>
              <a:t>pertanto </a:t>
            </a:r>
            <a:r>
              <a:rPr lang="it-IT" b="1" dirty="0"/>
              <a:t>la lingua è un testimone irrefutabile </a:t>
            </a:r>
            <a:r>
              <a:rPr lang="it-IT" b="1" dirty="0" smtClean="0"/>
              <a:t>della religione </a:t>
            </a:r>
            <a:r>
              <a:rPr lang="it-IT" dirty="0" smtClean="0"/>
              <a:t>e </a:t>
            </a:r>
            <a:r>
              <a:rPr lang="it-IT" dirty="0"/>
              <a:t>la </a:t>
            </a:r>
            <a:r>
              <a:rPr lang="it-IT" b="1" dirty="0"/>
              <a:t>filologia è la chiave </a:t>
            </a:r>
            <a:r>
              <a:rPr lang="it-IT" dirty="0"/>
              <a:t>della</a:t>
            </a:r>
            <a:r>
              <a:rPr lang="it-IT" b="1" dirty="0"/>
              <a:t> Storia delle religioni</a:t>
            </a:r>
          </a:p>
          <a:p>
            <a:r>
              <a:rPr lang="it-IT" b="1" i="1" dirty="0" err="1"/>
              <a:t>Sacred</a:t>
            </a:r>
            <a:r>
              <a:rPr lang="it-IT" b="1" i="1" dirty="0"/>
              <a:t> Books of East </a:t>
            </a:r>
            <a:r>
              <a:rPr lang="it-IT" dirty="0"/>
              <a:t>(51 volumi; 1872-1895) </a:t>
            </a:r>
            <a:r>
              <a:rPr lang="it-IT" dirty="0" smtClean="0"/>
              <a:t>è la </a:t>
            </a:r>
            <a:r>
              <a:rPr lang="it-IT" dirty="0"/>
              <a:t>nascita della </a:t>
            </a:r>
            <a:r>
              <a:rPr lang="it-IT" b="1" dirty="0"/>
              <a:t>scuola filologica e comparativa in Storia delle religioni</a:t>
            </a:r>
          </a:p>
          <a:p>
            <a:endParaRPr lang="it-IT" dirty="0"/>
          </a:p>
        </p:txBody>
      </p:sp>
      <p:pic>
        <p:nvPicPr>
          <p:cNvPr id="5" name="Segnaposto contenuto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300192" y="2204864"/>
            <a:ext cx="2409825" cy="3190875"/>
          </a:xfrm>
        </p:spPr>
      </p:pic>
    </p:spTree>
    <p:extLst>
      <p:ext uri="{BB962C8B-B14F-4D97-AF65-F5344CB8AC3E}">
        <p14:creationId xmlns:p14="http://schemas.microsoft.com/office/powerpoint/2010/main" val="97064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648072"/>
          </a:xfrm>
        </p:spPr>
        <p:txBody>
          <a:bodyPr>
            <a:normAutofit fontScale="90000"/>
          </a:bodyPr>
          <a:lstStyle/>
          <a:p>
            <a:r>
              <a:rPr lang="it-IT" dirty="0" smtClean="0"/>
              <a:t>Edward Burnett </a:t>
            </a:r>
            <a:r>
              <a:rPr lang="it-IT" dirty="0" err="1" smtClean="0"/>
              <a:t>Tylor</a:t>
            </a:r>
            <a:r>
              <a:rPr lang="it-IT" dirty="0" smtClean="0"/>
              <a:t> (1832-1917)</a:t>
            </a:r>
            <a:endParaRPr lang="it-IT" dirty="0"/>
          </a:p>
        </p:txBody>
      </p:sp>
      <p:sp>
        <p:nvSpPr>
          <p:cNvPr id="3" name="Segnaposto contenuto 2"/>
          <p:cNvSpPr>
            <a:spLocks noGrp="1"/>
          </p:cNvSpPr>
          <p:nvPr>
            <p:ph sz="quarter" idx="1"/>
          </p:nvPr>
        </p:nvSpPr>
        <p:spPr>
          <a:xfrm>
            <a:off x="251520" y="1920085"/>
            <a:ext cx="5904656" cy="4434840"/>
          </a:xfrm>
        </p:spPr>
        <p:txBody>
          <a:bodyPr>
            <a:normAutofit fontScale="85000" lnSpcReduction="20000"/>
          </a:bodyPr>
          <a:lstStyle/>
          <a:p>
            <a:r>
              <a:rPr lang="it-IT" dirty="0"/>
              <a:t>Di fronte alla pluralità dei fatti religiosi e delle tradizioni l’antropologo e naturalista </a:t>
            </a:r>
            <a:r>
              <a:rPr lang="it-IT" dirty="0" smtClean="0"/>
              <a:t>inglese </a:t>
            </a:r>
            <a:r>
              <a:rPr lang="it-IT" dirty="0"/>
              <a:t>cercò</a:t>
            </a:r>
            <a:r>
              <a:rPr lang="it-IT" b="1" dirty="0"/>
              <a:t> un minimo comune </a:t>
            </a:r>
            <a:r>
              <a:rPr lang="it-IT" b="1" dirty="0" smtClean="0"/>
              <a:t>denominatore</a:t>
            </a:r>
            <a:r>
              <a:rPr lang="it-IT" dirty="0" smtClean="0"/>
              <a:t> </a:t>
            </a:r>
            <a:r>
              <a:rPr lang="it-IT" dirty="0"/>
              <a:t>e una </a:t>
            </a:r>
            <a:r>
              <a:rPr lang="it-IT" b="1" dirty="0"/>
              <a:t>origine </a:t>
            </a:r>
            <a:r>
              <a:rPr lang="it-IT" b="1" dirty="0" smtClean="0"/>
              <a:t>comune (animismo!)</a:t>
            </a:r>
          </a:p>
          <a:p>
            <a:r>
              <a:rPr lang="it-IT" i="1" dirty="0" smtClean="0"/>
              <a:t>Primitive </a:t>
            </a:r>
            <a:r>
              <a:rPr lang="it-IT" i="1" dirty="0"/>
              <a:t>Culture</a:t>
            </a:r>
            <a:r>
              <a:rPr lang="it-IT" dirty="0"/>
              <a:t> (1871) </a:t>
            </a:r>
            <a:r>
              <a:rPr lang="it-IT" b="1" u="sng" dirty="0"/>
              <a:t>nascita </a:t>
            </a:r>
            <a:r>
              <a:rPr lang="it-IT" b="1" u="sng" dirty="0" smtClean="0"/>
              <a:t>della moderna etnologia</a:t>
            </a:r>
            <a:endParaRPr lang="it-IT" b="1" u="sng" dirty="0"/>
          </a:p>
          <a:p>
            <a:r>
              <a:rPr lang="it-IT" dirty="0"/>
              <a:t>Anche i popoli </a:t>
            </a:r>
            <a:r>
              <a:rPr lang="it-IT" b="1" dirty="0"/>
              <a:t>“selvaggi” </a:t>
            </a:r>
            <a:r>
              <a:rPr lang="it-IT" dirty="0"/>
              <a:t>o meglio </a:t>
            </a:r>
            <a:r>
              <a:rPr lang="it-IT" b="1" dirty="0"/>
              <a:t>“primitivi” </a:t>
            </a:r>
            <a:r>
              <a:rPr lang="it-IT" dirty="0"/>
              <a:t>esprimono una </a:t>
            </a:r>
            <a:r>
              <a:rPr lang="it-IT" b="1" dirty="0"/>
              <a:t>cultura</a:t>
            </a:r>
            <a:r>
              <a:rPr lang="it-IT" dirty="0"/>
              <a:t> che rappresenta la </a:t>
            </a:r>
            <a:r>
              <a:rPr lang="it-IT" b="1" dirty="0"/>
              <a:t>forma embrionale </a:t>
            </a:r>
            <a:r>
              <a:rPr lang="it-IT" dirty="0"/>
              <a:t>della cultura in quanto </a:t>
            </a:r>
            <a:r>
              <a:rPr lang="it-IT" dirty="0" smtClean="0"/>
              <a:t>tale </a:t>
            </a:r>
          </a:p>
          <a:p>
            <a:r>
              <a:rPr lang="it-IT" dirty="0" smtClean="0"/>
              <a:t>Essa </a:t>
            </a:r>
            <a:r>
              <a:rPr lang="it-IT" dirty="0"/>
              <a:t>getta luce sulle nostre </a:t>
            </a:r>
            <a:r>
              <a:rPr lang="it-IT" dirty="0" smtClean="0"/>
              <a:t>origini e sullo sviluppo della religione</a:t>
            </a:r>
            <a:endParaRPr lang="it-IT" dirty="0"/>
          </a:p>
        </p:txBody>
      </p:sp>
      <p:pic>
        <p:nvPicPr>
          <p:cNvPr id="717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6228184" y="2060848"/>
            <a:ext cx="24955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95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648072"/>
          </a:xfrm>
        </p:spPr>
        <p:txBody>
          <a:bodyPr>
            <a:normAutofit fontScale="90000"/>
          </a:bodyPr>
          <a:lstStyle/>
          <a:p>
            <a:r>
              <a:rPr lang="it-IT" dirty="0"/>
              <a:t>James George </a:t>
            </a:r>
            <a:r>
              <a:rPr lang="it-IT" dirty="0" err="1"/>
              <a:t>Frazer</a:t>
            </a:r>
            <a:r>
              <a:rPr lang="it-IT" dirty="0"/>
              <a:t> (1854-1941)</a:t>
            </a: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1944793" cy="223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contenuto 3"/>
          <p:cNvSpPr>
            <a:spLocks noGrp="1"/>
          </p:cNvSpPr>
          <p:nvPr>
            <p:ph sz="quarter" idx="2"/>
          </p:nvPr>
        </p:nvSpPr>
        <p:spPr>
          <a:xfrm>
            <a:off x="2555776" y="1920085"/>
            <a:ext cx="6264696" cy="4434840"/>
          </a:xfrm>
        </p:spPr>
        <p:txBody>
          <a:bodyPr>
            <a:normAutofit fontScale="85000" lnSpcReduction="10000"/>
          </a:bodyPr>
          <a:lstStyle/>
          <a:p>
            <a:r>
              <a:rPr lang="en-US" sz="2800" dirty="0" err="1"/>
              <a:t>Antropologo</a:t>
            </a:r>
            <a:r>
              <a:rPr lang="en-US" sz="2800" dirty="0"/>
              <a:t> e </a:t>
            </a:r>
            <a:r>
              <a:rPr lang="en-US" sz="2800" dirty="0" err="1"/>
              <a:t>storico</a:t>
            </a:r>
            <a:r>
              <a:rPr lang="en-US" sz="2800" dirty="0"/>
              <a:t> </a:t>
            </a:r>
            <a:r>
              <a:rPr lang="en-US" sz="2800" dirty="0" err="1"/>
              <a:t>delle</a:t>
            </a:r>
            <a:r>
              <a:rPr lang="en-US" sz="2800" dirty="0"/>
              <a:t> </a:t>
            </a:r>
            <a:r>
              <a:rPr lang="en-US" sz="2800" dirty="0" err="1"/>
              <a:t>religioni</a:t>
            </a:r>
            <a:r>
              <a:rPr lang="en-US" sz="2800" dirty="0"/>
              <a:t> </a:t>
            </a:r>
            <a:r>
              <a:rPr lang="en-US" sz="2800" dirty="0" err="1"/>
              <a:t>scozzese</a:t>
            </a:r>
            <a:endParaRPr lang="en-US" dirty="0"/>
          </a:p>
          <a:p>
            <a:r>
              <a:rPr lang="en-US" i="1" dirty="0"/>
              <a:t>The Golden Bough:  A Study in Comparative </a:t>
            </a:r>
            <a:r>
              <a:rPr lang="en-US" i="1" dirty="0" smtClean="0"/>
              <a:t>Religion, </a:t>
            </a:r>
            <a:r>
              <a:rPr lang="en-US" i="1" dirty="0"/>
              <a:t>2 vol. </a:t>
            </a:r>
            <a:r>
              <a:rPr lang="it-IT" dirty="0"/>
              <a:t>(1890)</a:t>
            </a:r>
          </a:p>
          <a:p>
            <a:r>
              <a:rPr lang="it-IT" dirty="0"/>
              <a:t>2. ed:  </a:t>
            </a:r>
            <a:r>
              <a:rPr lang="it-IT" i="1" dirty="0"/>
              <a:t>A </a:t>
            </a:r>
            <a:r>
              <a:rPr lang="it-IT" i="1" dirty="0" err="1"/>
              <a:t>study</a:t>
            </a:r>
            <a:r>
              <a:rPr lang="it-IT" i="1" dirty="0"/>
              <a:t> in Magic and </a:t>
            </a:r>
            <a:r>
              <a:rPr lang="it-IT" i="1" dirty="0" err="1"/>
              <a:t>Religion</a:t>
            </a:r>
            <a:endParaRPr lang="it-IT" i="1" dirty="0"/>
          </a:p>
          <a:p>
            <a:r>
              <a:rPr lang="it-IT" dirty="0"/>
              <a:t>Rappresenta il </a:t>
            </a:r>
            <a:r>
              <a:rPr lang="it-IT" b="1" dirty="0"/>
              <a:t>vertice </a:t>
            </a:r>
            <a:r>
              <a:rPr lang="it-IT" b="1" dirty="0" smtClean="0"/>
              <a:t>dell’</a:t>
            </a:r>
            <a:r>
              <a:rPr lang="it-IT" b="1" u="sng" dirty="0" smtClean="0"/>
              <a:t>evoluzionismo </a:t>
            </a:r>
            <a:r>
              <a:rPr lang="it-IT" b="1" u="sng" dirty="0"/>
              <a:t>culturale </a:t>
            </a:r>
            <a:r>
              <a:rPr lang="it-IT" dirty="0"/>
              <a:t>e uno dei testi chiave della cultura del ‘900</a:t>
            </a:r>
          </a:p>
          <a:p>
            <a:r>
              <a:rPr lang="it-IT" b="1" dirty="0"/>
              <a:t>Ricerca il modello religioso delle origini </a:t>
            </a:r>
            <a:r>
              <a:rPr lang="it-IT" dirty="0" smtClean="0"/>
              <a:t>dell’umanità</a:t>
            </a:r>
            <a:endParaRPr lang="it-IT" dirty="0"/>
          </a:p>
          <a:p>
            <a:r>
              <a:rPr lang="it-IT" b="1" dirty="0"/>
              <a:t>l’originario</a:t>
            </a:r>
            <a:r>
              <a:rPr lang="it-IT" dirty="0"/>
              <a:t> qui coincide col </a:t>
            </a:r>
            <a:r>
              <a:rPr lang="it-IT" b="1" dirty="0" smtClean="0"/>
              <a:t>magico</a:t>
            </a:r>
          </a:p>
          <a:p>
            <a:r>
              <a:rPr lang="it-IT" b="1" dirty="0" smtClean="0"/>
              <a:t>magia-religione-scienza</a:t>
            </a:r>
            <a:endParaRPr lang="it-IT" b="1" dirty="0"/>
          </a:p>
        </p:txBody>
      </p:sp>
    </p:spTree>
    <p:extLst>
      <p:ext uri="{BB962C8B-B14F-4D97-AF65-F5344CB8AC3E}">
        <p14:creationId xmlns:p14="http://schemas.microsoft.com/office/powerpoint/2010/main" val="30962253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607</TotalTime>
  <Words>2507</Words>
  <Application>Microsoft Office PowerPoint</Application>
  <PresentationFormat>Presentazione su schermo (4:3)</PresentationFormat>
  <Paragraphs>181</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Luna</vt:lpstr>
      <vt:lpstr>Presentazione standard di PowerPoint</vt:lpstr>
      <vt:lpstr>Marco grusovin  LE SCIENZE RELIGIOSE E LA MISTICA </vt:lpstr>
      <vt:lpstr>La sfida della complessità</vt:lpstr>
      <vt:lpstr>due problemi distinti</vt:lpstr>
      <vt:lpstr>metodi diversi ma complementari</vt:lpstr>
      <vt:lpstr>La scuola filologico-storico-comparativa</vt:lpstr>
      <vt:lpstr>Max Müller (1823-1900)</vt:lpstr>
      <vt:lpstr>Edward Burnett Tylor (1832-1917)</vt:lpstr>
      <vt:lpstr>James George Frazer (1854-1941)</vt:lpstr>
      <vt:lpstr>In Italia: Raffaele Pettazzoni (1883-1959) </vt:lpstr>
      <vt:lpstr>obiettivo e metodo</vt:lpstr>
      <vt:lpstr>nuovi paradigmi</vt:lpstr>
      <vt:lpstr>L’approccio sociologico</vt:lpstr>
      <vt:lpstr>L’approccio psicologico</vt:lpstr>
      <vt:lpstr>La svolta fenomenologica</vt:lpstr>
      <vt:lpstr>Approccio tipologico-strutturale</vt:lpstr>
      <vt:lpstr>Essenzialisti Vs Perennialisti</vt:lpstr>
      <vt:lpstr>costruttivisti o contestualisti</vt:lpstr>
      <vt:lpstr>Il paradigma linguistico-ermeneutico</vt:lpstr>
      <vt:lpstr>Rilevanza ermeneutica</vt:lpstr>
      <vt:lpstr>La ripresa storica: Bernard McGinn</vt:lpstr>
      <vt:lpstr>nuovo approccio</vt:lpstr>
      <vt:lpstr>fattori esterni ed interni</vt:lpstr>
      <vt:lpstr>La svolta cognitiva</vt:lpstr>
      <vt:lpstr>Un nuovo approccio “a blocchi”</vt:lpstr>
      <vt:lpstr>La metodologia decostruttiva</vt:lpstr>
      <vt:lpstr>Il modello bottom-up</vt:lpstr>
      <vt:lpstr>mistica e teologia</vt:lpstr>
      <vt:lpstr>tecniche, rituali, esperienze e convinzioni teologiche</vt:lpstr>
      <vt:lpstr>in conclusione</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65</cp:revision>
  <dcterms:created xsi:type="dcterms:W3CDTF">2025-11-27T13:48:25Z</dcterms:created>
  <dcterms:modified xsi:type="dcterms:W3CDTF">2026-02-18T10:42:01Z</dcterms:modified>
</cp:coreProperties>
</file>